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359" r:id="rId2"/>
    <p:sldId id="370" r:id="rId3"/>
    <p:sldId id="322" r:id="rId4"/>
    <p:sldId id="389" r:id="rId5"/>
    <p:sldId id="386" r:id="rId6"/>
    <p:sldId id="405" r:id="rId7"/>
    <p:sldId id="394" r:id="rId8"/>
    <p:sldId id="393" r:id="rId9"/>
    <p:sldId id="406" r:id="rId10"/>
    <p:sldId id="391" r:id="rId11"/>
    <p:sldId id="407" r:id="rId12"/>
    <p:sldId id="390" r:id="rId13"/>
    <p:sldId id="392" r:id="rId14"/>
    <p:sldId id="387" r:id="rId15"/>
    <p:sldId id="408" r:id="rId16"/>
    <p:sldId id="409" r:id="rId17"/>
    <p:sldId id="410" r:id="rId18"/>
    <p:sldId id="411" r:id="rId19"/>
    <p:sldId id="412" r:id="rId20"/>
    <p:sldId id="413" r:id="rId21"/>
    <p:sldId id="414" r:id="rId22"/>
    <p:sldId id="415" r:id="rId23"/>
    <p:sldId id="416" r:id="rId24"/>
    <p:sldId id="417" r:id="rId25"/>
    <p:sldId id="418" r:id="rId26"/>
    <p:sldId id="419" r:id="rId27"/>
    <p:sldId id="420" r:id="rId28"/>
    <p:sldId id="388" r:id="rId29"/>
    <p:sldId id="421" r:id="rId30"/>
    <p:sldId id="403" r:id="rId31"/>
    <p:sldId id="422" r:id="rId32"/>
    <p:sldId id="379" r:id="rId33"/>
    <p:sldId id="423" r:id="rId34"/>
    <p:sldId id="424" r:id="rId35"/>
    <p:sldId id="425" r:id="rId36"/>
    <p:sldId id="426" r:id="rId37"/>
    <p:sldId id="401" r:id="rId38"/>
    <p:sldId id="427" r:id="rId39"/>
    <p:sldId id="399" r:id="rId40"/>
    <p:sldId id="428" r:id="rId41"/>
    <p:sldId id="429" r:id="rId42"/>
    <p:sldId id="318" r:id="rId43"/>
  </p:sldIdLst>
  <p:sldSz cx="9144000" cy="5143500" type="screen16x9"/>
  <p:notesSz cx="6858000" cy="9144000"/>
  <p:embeddedFontLst>
    <p:embeddedFont>
      <p:font typeface="微软雅黑 Light" panose="020B0502040204020203" pitchFamily="34" charset="-122"/>
      <p:regular r:id="rId46"/>
    </p:embeddedFont>
    <p:embeddedFont>
      <p:font typeface="微軟正黑體" panose="020B0604030504040204" pitchFamily="34" charset="-120"/>
      <p:regular r:id="rId47"/>
      <p:bold r:id="rId48"/>
    </p:embeddedFont>
    <p:embeddedFont>
      <p:font typeface="微软雅黑" panose="020B0503020204020204" pitchFamily="34" charset="-122"/>
      <p:regular r:id="rId49"/>
      <p:bold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宋体" panose="02010600030101010101" pitchFamily="2" charset="-122"/>
      <p:regular r:id="rId55"/>
    </p:embeddedFont>
  </p:embeddedFontLst>
  <p:custDataLst>
    <p:tags r:id="rId56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微软雅黑" pitchFamily="34" charset="-122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微软雅黑" pitchFamily="34" charset="-122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微软雅黑" pitchFamily="34" charset="-122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微软雅黑" pitchFamily="34" charset="-122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微软雅黑" pitchFamily="34" charset="-122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微软雅黑" pitchFamily="34" charset="-122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微软雅黑" pitchFamily="34" charset="-122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微软雅黑" pitchFamily="34" charset="-122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微软雅黑" pitchFamily="34" charset="-122"/>
        <a:ea typeface="新細明體" pitchFamily="18" charset="-120"/>
        <a:cs typeface="+mn-cs"/>
      </a:defRPr>
    </a:lvl9pPr>
  </p:defaultTextStyle>
  <p:modifyVerifier cryptProviderType="rsaAES" cryptAlgorithmClass="hash" cryptAlgorithmType="typeAny" cryptAlgorithmSid="14" spinCount="100000" saltData="p3itntKT7k8uHGtjwJZPnw==" hashData="2AmtQLKIwpV+1N3s27HODLwYjx+Pl6GvgLWr435uCTfiZxlIvclahnR3vlU/1ZsfrEM8S3Y1MkUfKiuExSZl5w=="/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425D"/>
    <a:srgbClr val="68B7C3"/>
    <a:srgbClr val="E6E6E6"/>
    <a:srgbClr val="C0C0C0"/>
    <a:srgbClr val="9CCBBB"/>
    <a:srgbClr val="5A895C"/>
    <a:srgbClr val="7EBA88"/>
    <a:srgbClr val="427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7922" autoAdjust="0"/>
  </p:normalViewPr>
  <p:slideViewPr>
    <p:cSldViewPr>
      <p:cViewPr varScale="1">
        <p:scale>
          <a:sx n="158" d="100"/>
          <a:sy n="158" d="100"/>
        </p:scale>
        <p:origin x="246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 smtClean="0">
                <a:latin typeface="Calibri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 smtClean="0">
                <a:latin typeface="Calibri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74D3538B-45A8-4E63-BD02-8C9FDD19F34F}" type="datetimeFigureOut">
              <a:rPr lang="zh-CN" altLang="en-US"/>
              <a:pPr>
                <a:defRPr/>
              </a:pPr>
              <a:t>2020/8/10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 smtClean="0">
                <a:latin typeface="Calibri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 smtClean="0">
                <a:latin typeface="Calibri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80DDCE8F-571D-4164-AC30-C95D419988E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135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 smtClean="0">
                <a:latin typeface="Calibri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 smtClean="0">
                <a:latin typeface="Calibri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3BDFBFBB-2338-4D6A-8BF9-37852DFA1EC7}" type="datetimeFigureOut">
              <a:rPr lang="zh-CN" altLang="en-US"/>
              <a:pPr>
                <a:defRPr/>
              </a:pPr>
              <a:t>2020/8/10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 smtClean="0">
                <a:latin typeface="Calibri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 smtClean="0">
                <a:latin typeface="Calibri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CDAFF2D1-A1AC-452A-A9AA-74B2DA7AF4D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7587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9pPr>
          </a:lstStyle>
          <a:p>
            <a:pPr eaLnBrk="1" hangingPunct="1"/>
            <a:fld id="{02740B48-6B44-4B57-9F4C-2805D069F214}" type="slidenum">
              <a:rPr kumimoji="0" lang="zh-CN" altLang="en-US">
                <a:latin typeface="Calibri" pitchFamily="34" charset="0"/>
                <a:ea typeface="宋体" pitchFamily="2" charset="-122"/>
              </a:rPr>
              <a:pPr eaLnBrk="1" hangingPunct="1"/>
              <a:t>1</a:t>
            </a:fld>
            <a:endParaRPr kumimoji="0" lang="zh-CN" altLang="en-US">
              <a:latin typeface="Calibri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018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9pPr>
          </a:lstStyle>
          <a:p>
            <a:pPr eaLnBrk="1" hangingPunct="1"/>
            <a:fld id="{85D14EDF-2109-422B-AFA0-AA8A3DEB842D}" type="slidenum">
              <a:rPr kumimoji="0" lang="zh-CN" altLang="en-US">
                <a:latin typeface="Calibri" pitchFamily="34" charset="0"/>
                <a:ea typeface="宋体" pitchFamily="2" charset="-122"/>
              </a:rPr>
              <a:pPr eaLnBrk="1" hangingPunct="1"/>
              <a:t>3</a:t>
            </a:fld>
            <a:endParaRPr kumimoji="0" lang="zh-CN" altLang="en-US">
              <a:latin typeface="Calibri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120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9pPr>
          </a:lstStyle>
          <a:p>
            <a:pPr eaLnBrk="1" hangingPunct="1"/>
            <a:fld id="{0F7A437A-52E2-4982-BA2B-B566C4BEE6AA}" type="slidenum">
              <a:rPr kumimoji="0" lang="zh-CN" altLang="en-US">
                <a:latin typeface="Calibri" pitchFamily="34" charset="0"/>
                <a:ea typeface="宋体" pitchFamily="2" charset="-122"/>
              </a:rPr>
              <a:pPr eaLnBrk="1" hangingPunct="1"/>
              <a:t>6</a:t>
            </a:fld>
            <a:endParaRPr kumimoji="0" lang="zh-CN" altLang="en-US">
              <a:latin typeface="Calibri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9pPr>
          </a:lstStyle>
          <a:p>
            <a:pPr eaLnBrk="1" hangingPunct="1"/>
            <a:fld id="{83F7BC8B-9E42-4017-AB3B-9EF60BF8F76B}" type="slidenum">
              <a:rPr kumimoji="0" lang="zh-CN" altLang="en-US">
                <a:latin typeface="Calibri" pitchFamily="34" charset="0"/>
                <a:ea typeface="宋体" pitchFamily="2" charset="-122"/>
              </a:rPr>
              <a:pPr eaLnBrk="1" hangingPunct="1"/>
              <a:t>30</a:t>
            </a:fld>
            <a:endParaRPr kumimoji="0" lang="zh-CN" altLang="en-US">
              <a:latin typeface="Calibri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325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9pPr>
          </a:lstStyle>
          <a:p>
            <a:pPr eaLnBrk="1" hangingPunct="1"/>
            <a:fld id="{E81BA0B6-0EBF-44AC-AECA-F23539293672}" type="slidenum">
              <a:rPr kumimoji="0" lang="zh-CN" altLang="en-US">
                <a:latin typeface="Calibri" pitchFamily="34" charset="0"/>
                <a:ea typeface="宋体" pitchFamily="2" charset="-122"/>
              </a:rPr>
              <a:pPr eaLnBrk="1" hangingPunct="1"/>
              <a:t>36</a:t>
            </a:fld>
            <a:endParaRPr kumimoji="0" lang="zh-CN" altLang="en-US">
              <a:latin typeface="Calibri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42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itchFamily="34" charset="-122"/>
                <a:ea typeface="新細明體" pitchFamily="18" charset="-120"/>
              </a:defRPr>
            </a:lvl9pPr>
          </a:lstStyle>
          <a:p>
            <a:pPr eaLnBrk="1" hangingPunct="1"/>
            <a:fld id="{CE0DB9BB-3254-4F36-B900-CB87AFED482B}" type="slidenum">
              <a:rPr kumimoji="0" lang="zh-CN" altLang="en-US">
                <a:latin typeface="Calibri" pitchFamily="34" charset="0"/>
                <a:ea typeface="宋体" pitchFamily="2" charset="-122"/>
              </a:rPr>
              <a:pPr eaLnBrk="1" hangingPunct="1"/>
              <a:t>42</a:t>
            </a:fld>
            <a:endParaRPr kumimoji="0" lang="zh-CN" altLang="en-US">
              <a:latin typeface="Calibri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8051"/>
      </p:ext>
    </p:extLst>
  </p:cSld>
  <p:clrMapOvr>
    <a:masterClrMapping/>
  </p:clrMapOvr>
  <p:transition spd="med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318808"/>
      </p:ext>
    </p:extLst>
  </p:cSld>
  <p:clrMapOvr>
    <a:masterClrMapping/>
  </p:clrMapOvr>
  <p:transition spd="med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481028"/>
      </p:ext>
    </p:extLst>
  </p:cSld>
  <p:clrMapOvr>
    <a:masterClrMapping/>
  </p:clrMapOvr>
  <p:transition spd="med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9F39D-809B-40C4-AB1C-B76269E9716A}" type="datetimeFigureOut">
              <a:rPr lang="zh-CN" altLang="en-US"/>
              <a:pPr>
                <a:defRPr/>
              </a:pPr>
              <a:t>2020/8/10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5DB1E-B14B-4288-9961-C71E3685B2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588735"/>
      </p:ext>
    </p:extLst>
  </p:cSld>
  <p:clrMapOvr>
    <a:masterClrMapping/>
  </p:clrMapOvr>
  <p:transition spd="med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61812-96A2-4A9C-8E3F-08A62251E6B4}" type="datetimeFigureOut">
              <a:rPr lang="zh-CN" altLang="en-US"/>
              <a:pPr>
                <a:defRPr/>
              </a:pPr>
              <a:t>2020/8/10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FEDBA-3880-4654-A90C-0619279B21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629743"/>
      </p:ext>
    </p:extLst>
  </p:cSld>
  <p:clrMapOvr>
    <a:masterClrMapping/>
  </p:clrMapOvr>
  <p:transition spd="med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 smtClean="0">
                <a:solidFill>
                  <a:srgbClr val="898989"/>
                </a:solidFill>
                <a:ea typeface="微软雅黑" pitchFamily="34" charset="-122"/>
              </a:defRPr>
            </a:lvl1pPr>
          </a:lstStyle>
          <a:p>
            <a:pPr>
              <a:defRPr/>
            </a:pPr>
            <a:fld id="{956DF6A0-4DA8-46C6-BDF6-5EB06441C1A9}" type="datetimeFigureOut">
              <a:rPr lang="zh-CN" altLang="en-US"/>
              <a:pPr>
                <a:defRPr/>
              </a:pPr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 smtClean="0">
                <a:solidFill>
                  <a:srgbClr val="898989"/>
                </a:solidFill>
                <a:ea typeface="微软雅黑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 smtClean="0">
                <a:solidFill>
                  <a:srgbClr val="898989"/>
                </a:solidFill>
                <a:ea typeface="微软雅黑" pitchFamily="34" charset="-122"/>
              </a:defRPr>
            </a:lvl1pPr>
          </a:lstStyle>
          <a:p>
            <a:pPr>
              <a:defRPr/>
            </a:pPr>
            <a:fld id="{D01E2E8F-A83E-4D46-B552-3CFCECB5CC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3" r:id="rId4"/>
    <p:sldLayoutId id="2147483674" r:id="rId5"/>
  </p:sldLayoutIdLst>
  <p:transition spd="med" advTm="0"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微软雅黑" pitchFamily="34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微软雅黑" pitchFamily="34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微软雅黑" pitchFamily="34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微软雅黑" pitchFamily="34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微软雅黑" pitchFamily="34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微软雅黑" pitchFamily="34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微软雅黑" pitchFamily="34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6" Type="http://schemas.openxmlformats.org/officeDocument/2006/relationships/slide" Target="slide4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Relationship Id="rId6" Type="http://schemas.openxmlformats.org/officeDocument/2006/relationships/image" Target="../media/image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Relationship Id="rId6" Type="http://schemas.openxmlformats.org/officeDocument/2006/relationships/image" Target="../media/image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Relationship Id="rId6" Type="http://schemas.openxmlformats.org/officeDocument/2006/relationships/image" Target="../media/image4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0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2.xml"/><Relationship Id="rId6" Type="http://schemas.openxmlformats.org/officeDocument/2006/relationships/image" Target="../media/image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3.xml"/><Relationship Id="rId6" Type="http://schemas.openxmlformats.org/officeDocument/2006/relationships/image" Target="../media/image4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5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6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8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9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0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1.xml"/><Relationship Id="rId5" Type="http://schemas.openxmlformats.org/officeDocument/2006/relationships/image" Target="../media/image4.png"/><Relationship Id="rId4" Type="http://schemas.openxmlformats.org/officeDocument/2006/relationships/slide" Target="slide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42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yBMNvjcsWMI" TargetMode="External"/><Relationship Id="rId13" Type="http://schemas.openxmlformats.org/officeDocument/2006/relationships/hyperlink" Target="http://kshop.kaohom.com.tw/" TargetMode="External"/><Relationship Id="rId3" Type="http://schemas.openxmlformats.org/officeDocument/2006/relationships/hyperlink" Target="http://itservice.kaohom.com.tw/" TargetMode="External"/><Relationship Id="rId7" Type="http://schemas.openxmlformats.org/officeDocument/2006/relationships/hyperlink" Target="https://www.youtube.com/watch?v=OoErIGDl_no&amp;feature=youtu.be" TargetMode="External"/><Relationship Id="rId12" Type="http://schemas.openxmlformats.org/officeDocument/2006/relationships/hyperlink" Target="https://www.youtube.com/watch?v=jPQVB1ZOxN0" TargetMode="Externa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kacs.asia/" TargetMode="External"/><Relationship Id="rId1" Type="http://schemas.openxmlformats.org/officeDocument/2006/relationships/themeOverride" Target="../theme/themeOverride5.xml"/><Relationship Id="rId6" Type="http://schemas.openxmlformats.org/officeDocument/2006/relationships/hyperlink" Target="http://sound.kaohom.com.tw/" TargetMode="External"/><Relationship Id="rId11" Type="http://schemas.openxmlformats.org/officeDocument/2006/relationships/hyperlink" Target="https://www.youtube.com/watch?v=enWZkCvdm5s" TargetMode="External"/><Relationship Id="rId5" Type="http://schemas.openxmlformats.org/officeDocument/2006/relationships/hyperlink" Target="http://webdesign.kaohom.com.tw/" TargetMode="External"/><Relationship Id="rId15" Type="http://schemas.openxmlformats.org/officeDocument/2006/relationships/hyperlink" Target="https://cctv.kaohom.com.tw/" TargetMode="External"/><Relationship Id="rId10" Type="http://schemas.openxmlformats.org/officeDocument/2006/relationships/hyperlink" Target="https://www.youtube.com/watch?v=1AT-IRopuvE&amp;t=52s" TargetMode="External"/><Relationship Id="rId4" Type="http://schemas.openxmlformats.org/officeDocument/2006/relationships/hyperlink" Target="http://crm.kaohom.com.tw/" TargetMode="External"/><Relationship Id="rId9" Type="http://schemas.openxmlformats.org/officeDocument/2006/relationships/hyperlink" Target="https://www.youtube.com/watch?v=TM2vdGtpMjs" TargetMode="External"/><Relationship Id="rId14" Type="http://schemas.openxmlformats.org/officeDocument/2006/relationships/hyperlink" Target="http://kpbx.kaohom.com.tw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等腰三角形 6">
            <a:extLst/>
          </p:cNvPr>
          <p:cNvSpPr/>
          <p:nvPr/>
        </p:nvSpPr>
        <p:spPr>
          <a:xfrm rot="5400000">
            <a:off x="-180975" y="736600"/>
            <a:ext cx="3830638" cy="3468688"/>
          </a:xfrm>
          <a:prstGeom prst="triangle">
            <a:avLst/>
          </a:prstGeom>
          <a:solidFill>
            <a:srgbClr val="C0C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12" name="等腰三角形 11">
            <a:extLst/>
          </p:cNvPr>
          <p:cNvSpPr/>
          <p:nvPr/>
        </p:nvSpPr>
        <p:spPr>
          <a:xfrm rot="5400000">
            <a:off x="-143669" y="970757"/>
            <a:ext cx="3030537" cy="2743200"/>
          </a:xfrm>
          <a:prstGeom prst="triangl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13" name="等腰三角形 12">
            <a:extLst/>
          </p:cNvPr>
          <p:cNvSpPr/>
          <p:nvPr/>
        </p:nvSpPr>
        <p:spPr>
          <a:xfrm rot="5400000">
            <a:off x="-112712" y="2855912"/>
            <a:ext cx="2374900" cy="2149475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16" name="等腰三角形 15">
            <a:extLst/>
          </p:cNvPr>
          <p:cNvSpPr/>
          <p:nvPr/>
        </p:nvSpPr>
        <p:spPr>
          <a:xfrm rot="16200000" flipH="1">
            <a:off x="2082007" y="2831306"/>
            <a:ext cx="1868488" cy="1692275"/>
          </a:xfrm>
          <a:prstGeom prst="triangle">
            <a:avLst/>
          </a:prstGeom>
          <a:solidFill>
            <a:srgbClr val="3842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2" name="矩形 1">
            <a:extLst/>
          </p:cNvPr>
          <p:cNvSpPr/>
          <p:nvPr/>
        </p:nvSpPr>
        <p:spPr>
          <a:xfrm>
            <a:off x="0" y="0"/>
            <a:ext cx="9144000" cy="5110163"/>
          </a:xfrm>
          <a:custGeom>
            <a:avLst/>
            <a:gdLst>
              <a:gd name="connsiteX0" fmla="*/ 0 w 9144000"/>
              <a:gd name="connsiteY0" fmla="*/ 0 h 5117546"/>
              <a:gd name="connsiteX1" fmla="*/ 9144000 w 9144000"/>
              <a:gd name="connsiteY1" fmla="*/ 0 h 5117546"/>
              <a:gd name="connsiteX2" fmla="*/ 9144000 w 9144000"/>
              <a:gd name="connsiteY2" fmla="*/ 5117546 h 5117546"/>
              <a:gd name="connsiteX3" fmla="*/ 0 w 9144000"/>
              <a:gd name="connsiteY3" fmla="*/ 5117546 h 5117546"/>
              <a:gd name="connsiteX4" fmla="*/ 0 w 9144000"/>
              <a:gd name="connsiteY4" fmla="*/ 0 h 5117546"/>
              <a:gd name="connsiteX0" fmla="*/ 0 w 9144000"/>
              <a:gd name="connsiteY0" fmla="*/ 0 h 5117546"/>
              <a:gd name="connsiteX1" fmla="*/ 9144000 w 9144000"/>
              <a:gd name="connsiteY1" fmla="*/ 0 h 5117546"/>
              <a:gd name="connsiteX2" fmla="*/ 9144000 w 9144000"/>
              <a:gd name="connsiteY2" fmla="*/ 5117546 h 5117546"/>
              <a:gd name="connsiteX3" fmla="*/ 0 w 9144000"/>
              <a:gd name="connsiteY3" fmla="*/ 0 h 511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5117546">
                <a:moveTo>
                  <a:pt x="0" y="0"/>
                </a:moveTo>
                <a:lnTo>
                  <a:pt x="9144000" y="0"/>
                </a:lnTo>
                <a:lnTo>
                  <a:pt x="9144000" y="5117546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>
              <a:cs typeface="+mn-ea"/>
              <a:sym typeface="+mn-lt"/>
            </a:endParaRPr>
          </a:p>
        </p:txBody>
      </p:sp>
      <p:sp>
        <p:nvSpPr>
          <p:cNvPr id="17" name="矩形 1">
            <a:extLst/>
          </p:cNvPr>
          <p:cNvSpPr/>
          <p:nvPr/>
        </p:nvSpPr>
        <p:spPr>
          <a:xfrm>
            <a:off x="892175" y="0"/>
            <a:ext cx="8251825" cy="4611688"/>
          </a:xfrm>
          <a:custGeom>
            <a:avLst/>
            <a:gdLst>
              <a:gd name="connsiteX0" fmla="*/ 0 w 9144000"/>
              <a:gd name="connsiteY0" fmla="*/ 0 h 5117546"/>
              <a:gd name="connsiteX1" fmla="*/ 9144000 w 9144000"/>
              <a:gd name="connsiteY1" fmla="*/ 0 h 5117546"/>
              <a:gd name="connsiteX2" fmla="*/ 9144000 w 9144000"/>
              <a:gd name="connsiteY2" fmla="*/ 5117546 h 5117546"/>
              <a:gd name="connsiteX3" fmla="*/ 0 w 9144000"/>
              <a:gd name="connsiteY3" fmla="*/ 5117546 h 5117546"/>
              <a:gd name="connsiteX4" fmla="*/ 0 w 9144000"/>
              <a:gd name="connsiteY4" fmla="*/ 0 h 5117546"/>
              <a:gd name="connsiteX0" fmla="*/ 0 w 9144000"/>
              <a:gd name="connsiteY0" fmla="*/ 0 h 5117546"/>
              <a:gd name="connsiteX1" fmla="*/ 9144000 w 9144000"/>
              <a:gd name="connsiteY1" fmla="*/ 0 h 5117546"/>
              <a:gd name="connsiteX2" fmla="*/ 9144000 w 9144000"/>
              <a:gd name="connsiteY2" fmla="*/ 5117546 h 5117546"/>
              <a:gd name="connsiteX3" fmla="*/ 0 w 9144000"/>
              <a:gd name="connsiteY3" fmla="*/ 0 h 511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5117546">
                <a:moveTo>
                  <a:pt x="0" y="0"/>
                </a:moveTo>
                <a:lnTo>
                  <a:pt x="9144000" y="0"/>
                </a:lnTo>
                <a:lnTo>
                  <a:pt x="9144000" y="5117546"/>
                </a:lnTo>
                <a:lnTo>
                  <a:pt x="0" y="0"/>
                </a:lnTo>
                <a:close/>
              </a:path>
            </a:pathLst>
          </a:custGeom>
          <a:solidFill>
            <a:srgbClr val="38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>
              <a:cs typeface="+mn-ea"/>
              <a:sym typeface="+mn-lt"/>
            </a:endParaRPr>
          </a:p>
        </p:txBody>
      </p:sp>
      <p:sp>
        <p:nvSpPr>
          <p:cNvPr id="15" name="等腰三角形 14">
            <a:extLst/>
          </p:cNvPr>
          <p:cNvSpPr/>
          <p:nvPr/>
        </p:nvSpPr>
        <p:spPr>
          <a:xfrm rot="5400000">
            <a:off x="4080669" y="846932"/>
            <a:ext cx="749300" cy="677862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5435600" y="555625"/>
            <a:ext cx="42243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CN" sz="3600">
                <a:solidFill>
                  <a:schemeClr val="bg1"/>
                </a:solidFill>
                <a:latin typeface="華康粗黑體" pitchFamily="49" charset="-120"/>
                <a:ea typeface="華康粗黑體" pitchFamily="49" charset="-120"/>
              </a:rPr>
              <a:t>kaohom</a:t>
            </a:r>
            <a:endParaRPr kumimoji="0" lang="zh-CN" altLang="en-US" sz="3600">
              <a:solidFill>
                <a:schemeClr val="bg1"/>
              </a:solidFill>
              <a:latin typeface="華康粗黑體" pitchFamily="49" charset="-120"/>
              <a:ea typeface="華康粗黑體" pitchFamily="49" charset="-12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4826000" y="1169988"/>
            <a:ext cx="50022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2400" b="1">
                <a:solidFill>
                  <a:schemeClr val="bg1"/>
                </a:solidFill>
                <a:latin typeface="華康新特明體" pitchFamily="49" charset="-120"/>
                <a:ea typeface="華康新特明體" pitchFamily="49" charset="-120"/>
              </a:rPr>
              <a:t>高宏資訊股份有限公司</a:t>
            </a:r>
            <a:endParaRPr kumimoji="0" lang="zh-CN" altLang="en-US" sz="2400" b="1">
              <a:solidFill>
                <a:schemeClr val="bg1"/>
              </a:solidFill>
              <a:latin typeface="華康新特明體" pitchFamily="49" charset="-120"/>
              <a:ea typeface="華康新特明體" pitchFamily="49" charset="-120"/>
            </a:endParaRPr>
          </a:p>
        </p:txBody>
      </p:sp>
      <p:sp>
        <p:nvSpPr>
          <p:cNvPr id="20" name="等腰三角形 19">
            <a:extLst/>
          </p:cNvPr>
          <p:cNvSpPr/>
          <p:nvPr/>
        </p:nvSpPr>
        <p:spPr>
          <a:xfrm rot="5400000">
            <a:off x="3959226" y="3665537"/>
            <a:ext cx="1327150" cy="1203325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50" y="627063"/>
            <a:ext cx="62865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6" grpId="0" animBg="1"/>
      <p:bldP spid="15" grpId="0" animBg="1"/>
      <p:bldP spid="10" grpId="0"/>
      <p:bldP spid="8" grpId="0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>
            <a:grpSpLocks/>
          </p:cNvGrpSpPr>
          <p:nvPr/>
        </p:nvGrpSpPr>
        <p:grpSpPr bwMode="auto">
          <a:xfrm rot="2696610">
            <a:off x="4077012" y="1509853"/>
            <a:ext cx="982663" cy="1416050"/>
            <a:chOff x="4149014" y="1368194"/>
            <a:chExt cx="837780" cy="1208073"/>
          </a:xfrm>
        </p:grpSpPr>
        <p:sp>
          <p:nvSpPr>
            <p:cNvPr id="17" name="Freeform: Shape 19"/>
            <p:cNvSpPr/>
            <p:nvPr/>
          </p:nvSpPr>
          <p:spPr>
            <a:xfrm>
              <a:off x="4149014" y="1368194"/>
              <a:ext cx="837780" cy="1208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80" h="21600" extrusionOk="0">
                  <a:moveTo>
                    <a:pt x="2817" y="7689"/>
                  </a:moveTo>
                  <a:cubicBezTo>
                    <a:pt x="164" y="11117"/>
                    <a:pt x="-760" y="15289"/>
                    <a:pt x="670" y="19391"/>
                  </a:cubicBezTo>
                  <a:cubicBezTo>
                    <a:pt x="937" y="20158"/>
                    <a:pt x="1275" y="20895"/>
                    <a:pt x="1681" y="21600"/>
                  </a:cubicBezTo>
                  <a:cubicBezTo>
                    <a:pt x="2702" y="21510"/>
                    <a:pt x="3727" y="21360"/>
                    <a:pt x="4751" y="21149"/>
                  </a:cubicBezTo>
                  <a:cubicBezTo>
                    <a:pt x="10229" y="20021"/>
                    <a:pt x="14610" y="17338"/>
                    <a:pt x="17263" y="13911"/>
                  </a:cubicBezTo>
                  <a:cubicBezTo>
                    <a:pt x="19916" y="10483"/>
                    <a:pt x="20840" y="6311"/>
                    <a:pt x="19410" y="2209"/>
                  </a:cubicBezTo>
                  <a:cubicBezTo>
                    <a:pt x="19143" y="1442"/>
                    <a:pt x="18805" y="705"/>
                    <a:pt x="18399" y="0"/>
                  </a:cubicBezTo>
                  <a:cubicBezTo>
                    <a:pt x="17378" y="90"/>
                    <a:pt x="16353" y="240"/>
                    <a:pt x="15329" y="451"/>
                  </a:cubicBezTo>
                  <a:cubicBezTo>
                    <a:pt x="9851" y="1579"/>
                    <a:pt x="5470" y="4262"/>
                    <a:pt x="2817" y="7689"/>
                  </a:cubicBezTo>
                  <a:close/>
                </a:path>
              </a:pathLst>
            </a:custGeom>
            <a:solidFill>
              <a:schemeClr val="accent3">
                <a:lumMod val="10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>
                <a:latin typeface="華康粗黑體" panose="020B0709000000000000" pitchFamily="49" charset="-120"/>
                <a:ea typeface="華康粗黑體" panose="020B07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14367" name="Rectangle 20"/>
            <p:cNvSpPr>
              <a:spLocks noChangeArrowheads="1"/>
            </p:cNvSpPr>
            <p:nvPr/>
          </p:nvSpPr>
          <p:spPr bwMode="auto">
            <a:xfrm rot="-3600000">
              <a:off x="4069503" y="1883578"/>
              <a:ext cx="1004922" cy="166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1200" b="1" dirty="0">
                  <a:solidFill>
                    <a:schemeClr val="bg1"/>
                  </a:solidFill>
                  <a:latin typeface="華康粗黑體" pitchFamily="49" charset="-120"/>
                  <a:ea typeface="華康粗黑體" pitchFamily="49" charset="-120"/>
                </a:rPr>
                <a:t>台北市立成功高中</a:t>
              </a:r>
              <a:endParaRPr kumimoji="0" lang="zh-CN" altLang="en-US" sz="1200" b="1" dirty="0">
                <a:solidFill>
                  <a:schemeClr val="bg1"/>
                </a:solidFill>
                <a:latin typeface="華康粗黑體" pitchFamily="49" charset="-120"/>
                <a:ea typeface="華康粗黑體" pitchFamily="49" charset="-120"/>
              </a:endParaRPr>
            </a:p>
          </p:txBody>
        </p:sp>
      </p:grpSp>
      <p:grpSp>
        <p:nvGrpSpPr>
          <p:cNvPr id="27" name="组合 26"/>
          <p:cNvGrpSpPr>
            <a:grpSpLocks/>
          </p:cNvGrpSpPr>
          <p:nvPr/>
        </p:nvGrpSpPr>
        <p:grpSpPr bwMode="auto">
          <a:xfrm rot="2699183">
            <a:off x="1824038" y="1368425"/>
            <a:ext cx="981075" cy="1416050"/>
            <a:chOff x="1821739" y="1362999"/>
            <a:chExt cx="837780" cy="1208072"/>
          </a:xfrm>
        </p:grpSpPr>
        <p:sp>
          <p:nvSpPr>
            <p:cNvPr id="19" name="Freeform: Shape 17"/>
            <p:cNvSpPr/>
            <p:nvPr/>
          </p:nvSpPr>
          <p:spPr>
            <a:xfrm>
              <a:off x="1821739" y="1362999"/>
              <a:ext cx="837780" cy="1208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80" h="21600" extrusionOk="0">
                  <a:moveTo>
                    <a:pt x="2817" y="7689"/>
                  </a:moveTo>
                  <a:cubicBezTo>
                    <a:pt x="164" y="11117"/>
                    <a:pt x="-760" y="15289"/>
                    <a:pt x="670" y="19391"/>
                  </a:cubicBezTo>
                  <a:cubicBezTo>
                    <a:pt x="937" y="20158"/>
                    <a:pt x="1275" y="20895"/>
                    <a:pt x="1681" y="21600"/>
                  </a:cubicBezTo>
                  <a:cubicBezTo>
                    <a:pt x="2702" y="21510"/>
                    <a:pt x="3727" y="21360"/>
                    <a:pt x="4751" y="21149"/>
                  </a:cubicBezTo>
                  <a:cubicBezTo>
                    <a:pt x="10229" y="20021"/>
                    <a:pt x="14610" y="17338"/>
                    <a:pt x="17263" y="13911"/>
                  </a:cubicBezTo>
                  <a:cubicBezTo>
                    <a:pt x="19916" y="10483"/>
                    <a:pt x="20840" y="6311"/>
                    <a:pt x="19410" y="2209"/>
                  </a:cubicBezTo>
                  <a:cubicBezTo>
                    <a:pt x="19143" y="1442"/>
                    <a:pt x="18805" y="705"/>
                    <a:pt x="18399" y="0"/>
                  </a:cubicBezTo>
                  <a:cubicBezTo>
                    <a:pt x="17378" y="90"/>
                    <a:pt x="16353" y="240"/>
                    <a:pt x="15329" y="451"/>
                  </a:cubicBezTo>
                  <a:cubicBezTo>
                    <a:pt x="9851" y="1579"/>
                    <a:pt x="5470" y="4262"/>
                    <a:pt x="2817" y="7689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>
                <a:latin typeface="華康粗黑體" panose="020B0709000000000000" pitchFamily="49" charset="-120"/>
                <a:ea typeface="華康粗黑體" panose="020B07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14365" name="Rectangle 18"/>
            <p:cNvSpPr>
              <a:spLocks noChangeArrowheads="1"/>
            </p:cNvSpPr>
            <p:nvPr/>
          </p:nvSpPr>
          <p:spPr bwMode="auto">
            <a:xfrm rot="-3600000">
              <a:off x="1738168" y="1882987"/>
              <a:ext cx="1004921" cy="168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kumimoji="0" lang="zh-TW" altLang="en-US" sz="1200" b="1">
                  <a:solidFill>
                    <a:schemeClr val="bg1"/>
                  </a:solidFill>
                  <a:latin typeface="華康粗黑體" pitchFamily="49" charset="-120"/>
                  <a:ea typeface="華康粗黑體" pitchFamily="49" charset="-120"/>
                </a:rPr>
                <a:t>基隆市政府</a:t>
              </a:r>
              <a:endParaRPr kumimoji="0" lang="zh-CN" altLang="en-US" sz="1200" b="1">
                <a:solidFill>
                  <a:schemeClr val="bg1"/>
                </a:solidFill>
                <a:latin typeface="華康粗黑體" pitchFamily="49" charset="-120"/>
                <a:ea typeface="華康粗黑體" pitchFamily="49" charset="-120"/>
              </a:endParaRPr>
            </a:p>
          </p:txBody>
        </p:sp>
      </p:grpSp>
      <p:grpSp>
        <p:nvGrpSpPr>
          <p:cNvPr id="32" name="组合 31"/>
          <p:cNvGrpSpPr>
            <a:grpSpLocks/>
          </p:cNvGrpSpPr>
          <p:nvPr/>
        </p:nvGrpSpPr>
        <p:grpSpPr bwMode="auto">
          <a:xfrm>
            <a:off x="0" y="2274888"/>
            <a:ext cx="8996363" cy="1585912"/>
            <a:chOff x="0" y="2076709"/>
            <a:chExt cx="7670858" cy="1351424"/>
          </a:xfrm>
        </p:grpSpPr>
        <p:sp>
          <p:nvSpPr>
            <p:cNvPr id="14" name="Freeform: Shape 21"/>
            <p:cNvSpPr/>
            <p:nvPr/>
          </p:nvSpPr>
          <p:spPr>
            <a:xfrm>
              <a:off x="0" y="2076709"/>
              <a:ext cx="7670858" cy="135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4" extrusionOk="0">
                  <a:moveTo>
                    <a:pt x="4816" y="1"/>
                  </a:moveTo>
                  <a:cubicBezTo>
                    <a:pt x="3131" y="-46"/>
                    <a:pt x="1481" y="1187"/>
                    <a:pt x="5" y="3399"/>
                  </a:cubicBezTo>
                  <a:lnTo>
                    <a:pt x="0" y="21554"/>
                  </a:lnTo>
                  <a:cubicBezTo>
                    <a:pt x="1109" y="15102"/>
                    <a:pt x="2649" y="10604"/>
                    <a:pt x="4369" y="8786"/>
                  </a:cubicBezTo>
                  <a:cubicBezTo>
                    <a:pt x="6694" y="6332"/>
                    <a:pt x="9069" y="8974"/>
                    <a:pt x="11416" y="10696"/>
                  </a:cubicBezTo>
                  <a:cubicBezTo>
                    <a:pt x="12629" y="11585"/>
                    <a:pt x="13851" y="12212"/>
                    <a:pt x="15078" y="12231"/>
                  </a:cubicBezTo>
                  <a:cubicBezTo>
                    <a:pt x="17128" y="12264"/>
                    <a:pt x="19207" y="10216"/>
                    <a:pt x="20976" y="5372"/>
                  </a:cubicBezTo>
                  <a:cubicBezTo>
                    <a:pt x="21195" y="4774"/>
                    <a:pt x="21393" y="4037"/>
                    <a:pt x="21600" y="3376"/>
                  </a:cubicBezTo>
                  <a:lnTo>
                    <a:pt x="21600" y="3296"/>
                  </a:lnTo>
                  <a:cubicBezTo>
                    <a:pt x="21303" y="3964"/>
                    <a:pt x="20992" y="4545"/>
                    <a:pt x="20680" y="5071"/>
                  </a:cubicBezTo>
                  <a:cubicBezTo>
                    <a:pt x="19230" y="7511"/>
                    <a:pt x="17709" y="9115"/>
                    <a:pt x="16147" y="9417"/>
                  </a:cubicBezTo>
                  <a:cubicBezTo>
                    <a:pt x="14053" y="9823"/>
                    <a:pt x="12715" y="7258"/>
                    <a:pt x="11190" y="5181"/>
                  </a:cubicBezTo>
                  <a:cubicBezTo>
                    <a:pt x="9396" y="2740"/>
                    <a:pt x="7477" y="581"/>
                    <a:pt x="5539" y="101"/>
                  </a:cubicBezTo>
                  <a:cubicBezTo>
                    <a:pt x="5298" y="41"/>
                    <a:pt x="5056" y="8"/>
                    <a:pt x="481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>
                <a:latin typeface="Calibri" panose="020F0502020204030204" pitchFamily="34" charset="0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" name="Freeform: Shape 23"/>
            <p:cNvSpPr/>
            <p:nvPr/>
          </p:nvSpPr>
          <p:spPr>
            <a:xfrm rot="10800000" flipH="1">
              <a:off x="4687521" y="2136231"/>
              <a:ext cx="1465950" cy="415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8" extrusionOk="0">
                  <a:moveTo>
                    <a:pt x="3946" y="0"/>
                  </a:moveTo>
                  <a:lnTo>
                    <a:pt x="0" y="3319"/>
                  </a:lnTo>
                  <a:cubicBezTo>
                    <a:pt x="1053" y="6000"/>
                    <a:pt x="2601" y="9469"/>
                    <a:pt x="4417" y="12351"/>
                  </a:cubicBezTo>
                  <a:cubicBezTo>
                    <a:pt x="7113" y="16632"/>
                    <a:pt x="9944" y="18906"/>
                    <a:pt x="12783" y="20223"/>
                  </a:cubicBezTo>
                  <a:cubicBezTo>
                    <a:pt x="14166" y="20865"/>
                    <a:pt x="15556" y="21284"/>
                    <a:pt x="16951" y="21434"/>
                  </a:cubicBezTo>
                  <a:cubicBezTo>
                    <a:pt x="18502" y="21600"/>
                    <a:pt x="20053" y="21443"/>
                    <a:pt x="21600" y="20959"/>
                  </a:cubicBezTo>
                  <a:lnTo>
                    <a:pt x="21568" y="20547"/>
                  </a:lnTo>
                  <a:cubicBezTo>
                    <a:pt x="20119" y="20362"/>
                    <a:pt x="16673" y="19195"/>
                    <a:pt x="12893" y="15491"/>
                  </a:cubicBezTo>
                  <a:cubicBezTo>
                    <a:pt x="9808" y="12469"/>
                    <a:pt x="6568" y="7945"/>
                    <a:pt x="3946" y="0"/>
                  </a:cubicBez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>
                <a:latin typeface="Calibri" panose="020F0502020204030204" pitchFamily="34" charset="0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" name="Freeform: Shape 22"/>
            <p:cNvSpPr/>
            <p:nvPr/>
          </p:nvSpPr>
          <p:spPr>
            <a:xfrm>
              <a:off x="5931480" y="2793681"/>
              <a:ext cx="1739378" cy="476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875" extrusionOk="0">
                  <a:moveTo>
                    <a:pt x="3081" y="0"/>
                  </a:moveTo>
                  <a:lnTo>
                    <a:pt x="0" y="1084"/>
                  </a:lnTo>
                  <a:cubicBezTo>
                    <a:pt x="1009" y="3651"/>
                    <a:pt x="3269" y="9083"/>
                    <a:pt x="6411" y="13330"/>
                  </a:cubicBezTo>
                  <a:cubicBezTo>
                    <a:pt x="11171" y="19763"/>
                    <a:pt x="16496" y="21600"/>
                    <a:pt x="21600" y="18190"/>
                  </a:cubicBezTo>
                  <a:lnTo>
                    <a:pt x="21600" y="18076"/>
                  </a:lnTo>
                  <a:cubicBezTo>
                    <a:pt x="20877" y="18184"/>
                    <a:pt x="17615" y="18411"/>
                    <a:pt x="13876" y="16276"/>
                  </a:cubicBezTo>
                  <a:cubicBezTo>
                    <a:pt x="10044" y="14088"/>
                    <a:pt x="5727" y="9423"/>
                    <a:pt x="3081" y="0"/>
                  </a:cubicBez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>
                <a:latin typeface="Calibri" panose="020F0502020204030204" pitchFamily="34" charset="0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3" name="组合 32"/>
          <p:cNvGrpSpPr>
            <a:grpSpLocks/>
          </p:cNvGrpSpPr>
          <p:nvPr/>
        </p:nvGrpSpPr>
        <p:grpSpPr bwMode="auto">
          <a:xfrm rot="2562688">
            <a:off x="6281738" y="1512888"/>
            <a:ext cx="982662" cy="1416050"/>
            <a:chOff x="6238868" y="1485524"/>
            <a:chExt cx="837780" cy="1208073"/>
          </a:xfrm>
        </p:grpSpPr>
        <p:sp>
          <p:nvSpPr>
            <p:cNvPr id="21" name="Freeform: Shape 15"/>
            <p:cNvSpPr/>
            <p:nvPr/>
          </p:nvSpPr>
          <p:spPr>
            <a:xfrm>
              <a:off x="6238868" y="1485524"/>
              <a:ext cx="837780" cy="1208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80" h="21600" extrusionOk="0">
                  <a:moveTo>
                    <a:pt x="2817" y="7689"/>
                  </a:moveTo>
                  <a:cubicBezTo>
                    <a:pt x="5470" y="4262"/>
                    <a:pt x="9851" y="1579"/>
                    <a:pt x="15329" y="451"/>
                  </a:cubicBezTo>
                  <a:cubicBezTo>
                    <a:pt x="16353" y="240"/>
                    <a:pt x="17378" y="90"/>
                    <a:pt x="18399" y="0"/>
                  </a:cubicBezTo>
                  <a:cubicBezTo>
                    <a:pt x="18805" y="705"/>
                    <a:pt x="19143" y="1442"/>
                    <a:pt x="19410" y="2209"/>
                  </a:cubicBezTo>
                  <a:cubicBezTo>
                    <a:pt x="20840" y="6312"/>
                    <a:pt x="19916" y="10483"/>
                    <a:pt x="17263" y="13911"/>
                  </a:cubicBezTo>
                  <a:cubicBezTo>
                    <a:pt x="14610" y="17338"/>
                    <a:pt x="10229" y="20021"/>
                    <a:pt x="4751" y="21149"/>
                  </a:cubicBezTo>
                  <a:cubicBezTo>
                    <a:pt x="3727" y="21360"/>
                    <a:pt x="2702" y="21510"/>
                    <a:pt x="1681" y="21600"/>
                  </a:cubicBezTo>
                  <a:cubicBezTo>
                    <a:pt x="1275" y="20895"/>
                    <a:pt x="937" y="20158"/>
                    <a:pt x="670" y="19391"/>
                  </a:cubicBezTo>
                  <a:cubicBezTo>
                    <a:pt x="-760" y="15289"/>
                    <a:pt x="164" y="11117"/>
                    <a:pt x="2817" y="7689"/>
                  </a:cubicBezTo>
                  <a:close/>
                </a:path>
              </a:pathLst>
            </a:custGeom>
            <a:solidFill>
              <a:schemeClr val="accent5">
                <a:lumMod val="10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>
                <a:latin typeface="華康粗黑體" panose="020B0709000000000000" pitchFamily="49" charset="-120"/>
                <a:ea typeface="華康粗黑體" panose="020B07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14360" name="Rectangle 16"/>
            <p:cNvSpPr>
              <a:spLocks noChangeArrowheads="1"/>
            </p:cNvSpPr>
            <p:nvPr/>
          </p:nvSpPr>
          <p:spPr bwMode="auto">
            <a:xfrm rot="-3600000">
              <a:off x="6154619" y="2012419"/>
              <a:ext cx="1006276" cy="166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1200" b="1" dirty="0">
                  <a:solidFill>
                    <a:schemeClr val="bg1"/>
                  </a:solidFill>
                  <a:latin typeface="華康粗黑體" pitchFamily="49" charset="-120"/>
                  <a:ea typeface="華康粗黑體" pitchFamily="49" charset="-120"/>
                </a:rPr>
                <a:t>西德有機化學製藥廠</a:t>
              </a:r>
              <a:endParaRPr kumimoji="0" lang="zh-CN" altLang="en-US" sz="1200" b="1" dirty="0">
                <a:solidFill>
                  <a:schemeClr val="bg1"/>
                </a:solidFill>
                <a:latin typeface="華康粗黑體" pitchFamily="49" charset="-120"/>
                <a:ea typeface="華康粗黑體" pitchFamily="49" charset="-120"/>
              </a:endParaRPr>
            </a:p>
          </p:txBody>
        </p:sp>
      </p:grpSp>
      <p:grpSp>
        <p:nvGrpSpPr>
          <p:cNvPr id="30" name="组合 29"/>
          <p:cNvGrpSpPr>
            <a:grpSpLocks/>
          </p:cNvGrpSpPr>
          <p:nvPr/>
        </p:nvGrpSpPr>
        <p:grpSpPr bwMode="auto">
          <a:xfrm rot="19792446">
            <a:off x="5416542" y="2620014"/>
            <a:ext cx="1041400" cy="1339850"/>
            <a:chOff x="5176021" y="2664604"/>
            <a:chExt cx="886917" cy="1142687"/>
          </a:xfrm>
        </p:grpSpPr>
        <p:sp>
          <p:nvSpPr>
            <p:cNvPr id="23" name="Freeform: Shape 13"/>
            <p:cNvSpPr/>
            <p:nvPr/>
          </p:nvSpPr>
          <p:spPr>
            <a:xfrm>
              <a:off x="5176021" y="2664604"/>
              <a:ext cx="886917" cy="1142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7" h="21600" extrusionOk="0">
                  <a:moveTo>
                    <a:pt x="16713" y="7027"/>
                  </a:moveTo>
                  <a:cubicBezTo>
                    <a:pt x="13800" y="3600"/>
                    <a:pt x="9323" y="1075"/>
                    <a:pt x="3973" y="264"/>
                  </a:cubicBezTo>
                  <a:cubicBezTo>
                    <a:pt x="2973" y="112"/>
                    <a:pt x="1980" y="25"/>
                    <a:pt x="996" y="0"/>
                  </a:cubicBezTo>
                  <a:cubicBezTo>
                    <a:pt x="688" y="770"/>
                    <a:pt x="448" y="1569"/>
                    <a:pt x="279" y="2396"/>
                  </a:cubicBezTo>
                  <a:cubicBezTo>
                    <a:pt x="-626" y="6815"/>
                    <a:pt x="722" y="11145"/>
                    <a:pt x="3635" y="14573"/>
                  </a:cubicBezTo>
                  <a:cubicBezTo>
                    <a:pt x="6548" y="18000"/>
                    <a:pt x="11025" y="20525"/>
                    <a:pt x="16375" y="21336"/>
                  </a:cubicBezTo>
                  <a:cubicBezTo>
                    <a:pt x="17375" y="21488"/>
                    <a:pt x="18368" y="21575"/>
                    <a:pt x="19352" y="21600"/>
                  </a:cubicBezTo>
                  <a:cubicBezTo>
                    <a:pt x="19660" y="20830"/>
                    <a:pt x="19900" y="20031"/>
                    <a:pt x="20069" y="19204"/>
                  </a:cubicBezTo>
                  <a:cubicBezTo>
                    <a:pt x="20974" y="14785"/>
                    <a:pt x="19626" y="10455"/>
                    <a:pt x="16713" y="7027"/>
                  </a:cubicBezTo>
                  <a:close/>
                </a:path>
              </a:pathLst>
            </a:custGeom>
            <a:solidFill>
              <a:schemeClr val="accent4">
                <a:lumMod val="10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>
                <a:latin typeface="華康粗黑體" panose="020B0709000000000000" pitchFamily="49" charset="-120"/>
                <a:ea typeface="華康粗黑體" panose="020B07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14358" name="Rectangle 14"/>
            <p:cNvSpPr>
              <a:spLocks noChangeArrowheads="1"/>
            </p:cNvSpPr>
            <p:nvPr/>
          </p:nvSpPr>
          <p:spPr bwMode="auto">
            <a:xfrm rot="3300000">
              <a:off x="5092171" y="3118953"/>
              <a:ext cx="1005944" cy="167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1200" b="1">
                  <a:solidFill>
                    <a:schemeClr val="bg1"/>
                  </a:solidFill>
                  <a:latin typeface="華康粗黑體" pitchFamily="49" charset="-120"/>
                  <a:ea typeface="華康粗黑體" pitchFamily="49" charset="-120"/>
                </a:rPr>
                <a:t>鈞詠科技公司</a:t>
              </a:r>
              <a:endParaRPr kumimoji="0" lang="zh-CN" altLang="en-US" sz="1200" b="1">
                <a:solidFill>
                  <a:schemeClr val="bg1"/>
                </a:solidFill>
                <a:latin typeface="華康粗黑體" pitchFamily="49" charset="-120"/>
                <a:ea typeface="華康粗黑體" pitchFamily="49" charset="-120"/>
              </a:endParaRPr>
            </a:p>
          </p:txBody>
        </p:sp>
      </p:grpSp>
      <p:grpSp>
        <p:nvGrpSpPr>
          <p:cNvPr id="28" name="组合 27"/>
          <p:cNvGrpSpPr>
            <a:grpSpLocks/>
          </p:cNvGrpSpPr>
          <p:nvPr/>
        </p:nvGrpSpPr>
        <p:grpSpPr bwMode="auto">
          <a:xfrm rot="18998200">
            <a:off x="3062288" y="2395538"/>
            <a:ext cx="982662" cy="1416050"/>
            <a:chOff x="3045111" y="2332938"/>
            <a:chExt cx="837780" cy="1208073"/>
          </a:xfrm>
        </p:grpSpPr>
        <p:sp>
          <p:nvSpPr>
            <p:cNvPr id="25" name="Freeform: Shape 11"/>
            <p:cNvSpPr/>
            <p:nvPr/>
          </p:nvSpPr>
          <p:spPr>
            <a:xfrm>
              <a:off x="3045111" y="2332938"/>
              <a:ext cx="837780" cy="1208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80" h="21600" extrusionOk="0">
                  <a:moveTo>
                    <a:pt x="17263" y="7689"/>
                  </a:moveTo>
                  <a:cubicBezTo>
                    <a:pt x="14610" y="4262"/>
                    <a:pt x="10229" y="1579"/>
                    <a:pt x="4751" y="451"/>
                  </a:cubicBezTo>
                  <a:cubicBezTo>
                    <a:pt x="3727" y="240"/>
                    <a:pt x="2702" y="90"/>
                    <a:pt x="1681" y="0"/>
                  </a:cubicBezTo>
                  <a:cubicBezTo>
                    <a:pt x="1275" y="705"/>
                    <a:pt x="937" y="1442"/>
                    <a:pt x="670" y="2209"/>
                  </a:cubicBezTo>
                  <a:cubicBezTo>
                    <a:pt x="-760" y="6312"/>
                    <a:pt x="164" y="10483"/>
                    <a:pt x="2817" y="13911"/>
                  </a:cubicBezTo>
                  <a:cubicBezTo>
                    <a:pt x="5470" y="17338"/>
                    <a:pt x="9851" y="20021"/>
                    <a:pt x="15329" y="21149"/>
                  </a:cubicBezTo>
                  <a:cubicBezTo>
                    <a:pt x="16353" y="21360"/>
                    <a:pt x="17378" y="21510"/>
                    <a:pt x="18399" y="21600"/>
                  </a:cubicBezTo>
                  <a:cubicBezTo>
                    <a:pt x="18805" y="20895"/>
                    <a:pt x="19143" y="20158"/>
                    <a:pt x="19410" y="19391"/>
                  </a:cubicBezTo>
                  <a:cubicBezTo>
                    <a:pt x="20840" y="15289"/>
                    <a:pt x="19916" y="11117"/>
                    <a:pt x="17263" y="7689"/>
                  </a:cubicBez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>
                <a:latin typeface="華康粗黑體" panose="020B0709000000000000" pitchFamily="49" charset="-120"/>
                <a:ea typeface="華康粗黑體" panose="020B07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14356" name="Rectangle 12"/>
            <p:cNvSpPr>
              <a:spLocks noChangeArrowheads="1"/>
            </p:cNvSpPr>
            <p:nvPr/>
          </p:nvSpPr>
          <p:spPr bwMode="auto">
            <a:xfrm rot="3600000">
              <a:off x="2935148" y="2843581"/>
              <a:ext cx="1004922" cy="167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1000" b="1">
                  <a:solidFill>
                    <a:schemeClr val="bg1"/>
                  </a:solidFill>
                  <a:latin typeface="華康粗黑體" pitchFamily="49" charset="-120"/>
                  <a:ea typeface="華康粗黑體" pitchFamily="49" charset="-120"/>
                </a:rPr>
                <a:t>宜聖科技股份有限公司</a:t>
              </a:r>
              <a:endParaRPr kumimoji="0" lang="zh-CN" altLang="en-US" sz="1000" b="1">
                <a:solidFill>
                  <a:schemeClr val="bg1"/>
                </a:solidFill>
                <a:latin typeface="華康粗黑體" pitchFamily="49" charset="-120"/>
                <a:ea typeface="華康粗黑體" pitchFamily="49" charset="-120"/>
              </a:endParaRPr>
            </a:p>
          </p:txBody>
        </p:sp>
      </p:grpSp>
      <p:sp>
        <p:nvSpPr>
          <p:cNvPr id="14344" name="Title 1"/>
          <p:cNvSpPr txBox="1">
            <a:spLocks/>
          </p:cNvSpPr>
          <p:nvPr/>
        </p:nvSpPr>
        <p:spPr bwMode="auto">
          <a:xfrm>
            <a:off x="611188" y="176213"/>
            <a:ext cx="21304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1800">
                <a:solidFill>
                  <a:srgbClr val="595959"/>
                </a:solidFill>
                <a:latin typeface="華康新特明體" pitchFamily="49" charset="-120"/>
                <a:ea typeface="華康新特明體" pitchFamily="49" charset="-120"/>
              </a:rPr>
              <a:t>維護實績</a:t>
            </a:r>
            <a:endParaRPr kumimoji="0" lang="en-GB" altLang="zh-CN" sz="1800">
              <a:solidFill>
                <a:srgbClr val="595959"/>
              </a:solidFill>
              <a:latin typeface="華康新特明體" pitchFamily="49" charset="-120"/>
              <a:ea typeface="華康新特明體" pitchFamily="49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557338" y="627063"/>
            <a:ext cx="2000250" cy="9302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lnSpc>
                <a:spcPts val="1700"/>
              </a:lnSpc>
              <a:defRPr/>
            </a:pPr>
            <a:r>
              <a:rPr kumimoji="0" lang="en-US" altLang="zh-TW" sz="1200" b="1" spc="20" dirty="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VMware</a:t>
            </a:r>
            <a:r>
              <a:rPr kumimoji="0" lang="zh-TW" altLang="en-US" sz="1200" b="1" spc="20" dirty="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主機與</a:t>
            </a:r>
            <a:r>
              <a:rPr kumimoji="0" lang="en-US" altLang="zh-TW" sz="1200" b="1" spc="20" dirty="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HP Storage</a:t>
            </a:r>
          </a:p>
          <a:p>
            <a:pPr algn="ctr">
              <a:lnSpc>
                <a:spcPts val="1700"/>
              </a:lnSpc>
              <a:defRPr/>
            </a:pPr>
            <a:r>
              <a:rPr kumimoji="0" lang="zh-TW" altLang="en-US" sz="1200" b="1" spc="20" dirty="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雙機備援</a:t>
            </a:r>
            <a:r>
              <a:rPr kumimoji="0" lang="en-US" altLang="zh-TW" sz="1200" b="1" spc="20" dirty="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,VMware VC/VDP</a:t>
            </a:r>
          </a:p>
          <a:p>
            <a:pPr algn="ctr">
              <a:lnSpc>
                <a:spcPts val="1700"/>
              </a:lnSpc>
              <a:defRPr/>
            </a:pPr>
            <a:r>
              <a:rPr kumimoji="0" lang="en-US" altLang="zh-TW" sz="1200" b="1" spc="20" dirty="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/Replication</a:t>
            </a:r>
            <a:r>
              <a:rPr kumimoji="0" lang="zh-TW" altLang="en-US" sz="1200" b="1" spc="20" dirty="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及備份系統</a:t>
            </a:r>
            <a:r>
              <a:rPr kumimoji="0" lang="en-US" altLang="zh-TW" sz="1200" b="1" spc="20" dirty="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.</a:t>
            </a:r>
          </a:p>
          <a:p>
            <a:pPr algn="ctr">
              <a:defRPr/>
            </a:pPr>
            <a:endParaRPr kumimoji="0" lang="zh-TW" altLang="en-US" sz="1200" b="1" spc="20" dirty="0">
              <a:solidFill>
                <a:srgbClr val="4094A0"/>
              </a:solidFill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4151313" y="733425"/>
            <a:ext cx="1590675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kumimoji="0" lang="en-US" altLang="zh-TW" sz="1200" b="1" spc="2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VMware</a:t>
            </a:r>
            <a:r>
              <a:rPr kumimoji="0" lang="zh-TW" altLang="en-US" sz="1200" b="1" spc="2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主機</a:t>
            </a:r>
            <a:endParaRPr kumimoji="0" lang="en-US" altLang="zh-TW" sz="1200" b="1" spc="20">
              <a:solidFill>
                <a:srgbClr val="4094A0"/>
              </a:solidFill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  <a:p>
            <a:pPr algn="ctr">
              <a:lnSpc>
                <a:spcPct val="150000"/>
              </a:lnSpc>
              <a:defRPr/>
            </a:pPr>
            <a:r>
              <a:rPr kumimoji="0" lang="en-US" altLang="zh-TW" sz="1200" b="1" spc="2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Storage</a:t>
            </a:r>
            <a:r>
              <a:rPr kumimoji="0" lang="zh-TW" altLang="en-US" sz="1200" b="1" spc="2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建置與備份</a:t>
            </a:r>
            <a:r>
              <a:rPr kumimoji="0" lang="en-US" altLang="zh-TW" sz="1200" b="1" spc="2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.</a:t>
            </a:r>
          </a:p>
          <a:p>
            <a:pPr algn="ctr">
              <a:defRPr/>
            </a:pPr>
            <a:endParaRPr kumimoji="0" lang="zh-TW" altLang="en-US" sz="1200" b="1" spc="20">
              <a:solidFill>
                <a:srgbClr val="4094A0"/>
              </a:solidFill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6121400" y="455613"/>
            <a:ext cx="2079625" cy="11080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kumimoji="0" lang="zh-TW" altLang="en-US" sz="1200" b="1" spc="20" dirty="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機房主機</a:t>
            </a:r>
            <a:r>
              <a:rPr kumimoji="0" lang="en-US" altLang="zh-TW" sz="1200" b="1" spc="20" dirty="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VMware</a:t>
            </a:r>
            <a:r>
              <a:rPr kumimoji="0" lang="zh-TW" altLang="en-US" sz="1200" b="1" spc="20" dirty="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虛擬化及</a:t>
            </a:r>
            <a:endParaRPr kumimoji="0" lang="en-US" altLang="zh-TW" sz="1200" b="1" spc="20" dirty="0">
              <a:solidFill>
                <a:srgbClr val="4094A0"/>
              </a:solidFill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  <a:p>
            <a:pPr algn="ctr">
              <a:lnSpc>
                <a:spcPct val="150000"/>
              </a:lnSpc>
              <a:defRPr/>
            </a:pPr>
            <a:r>
              <a:rPr kumimoji="0" lang="zh-TW" altLang="en-US" sz="1200" b="1" spc="20" dirty="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備援備份</a:t>
            </a:r>
            <a:r>
              <a:rPr kumimoji="0" lang="en-US" altLang="zh-TW" sz="1200" b="1" spc="20" dirty="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,VMware VC/VDP</a:t>
            </a:r>
          </a:p>
          <a:p>
            <a:pPr algn="ctr">
              <a:lnSpc>
                <a:spcPct val="150000"/>
              </a:lnSpc>
              <a:defRPr/>
            </a:pPr>
            <a:r>
              <a:rPr kumimoji="0" lang="en-US" altLang="zh-TW" sz="1200" b="1" spc="20" dirty="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/Replication</a:t>
            </a:r>
            <a:r>
              <a:rPr kumimoji="0" lang="zh-TW" altLang="en-US" sz="1200" b="1" spc="20" dirty="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及備份系統</a:t>
            </a:r>
            <a:r>
              <a:rPr kumimoji="0" lang="en-US" altLang="zh-TW" sz="1200" b="1" spc="20" dirty="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..</a:t>
            </a:r>
          </a:p>
          <a:p>
            <a:pPr algn="ctr">
              <a:defRPr/>
            </a:pPr>
            <a:endParaRPr kumimoji="0" lang="zh-TW" altLang="en-US" sz="1200" b="1" spc="20" dirty="0">
              <a:solidFill>
                <a:srgbClr val="4094A0"/>
              </a:solidFill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</p:txBody>
      </p:sp>
      <p:grpSp>
        <p:nvGrpSpPr>
          <p:cNvPr id="38" name="组合 27"/>
          <p:cNvGrpSpPr>
            <a:grpSpLocks/>
          </p:cNvGrpSpPr>
          <p:nvPr/>
        </p:nvGrpSpPr>
        <p:grpSpPr bwMode="auto">
          <a:xfrm rot="19113472">
            <a:off x="1262923" y="2434717"/>
            <a:ext cx="982662" cy="1416050"/>
            <a:chOff x="3045111" y="2332938"/>
            <a:chExt cx="837780" cy="1208073"/>
          </a:xfrm>
        </p:grpSpPr>
        <p:sp>
          <p:nvSpPr>
            <p:cNvPr id="39" name="Freeform: Shape 11"/>
            <p:cNvSpPr/>
            <p:nvPr/>
          </p:nvSpPr>
          <p:spPr>
            <a:xfrm>
              <a:off x="3045111" y="2332938"/>
              <a:ext cx="837780" cy="1208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80" h="21600" extrusionOk="0">
                  <a:moveTo>
                    <a:pt x="17263" y="7689"/>
                  </a:moveTo>
                  <a:cubicBezTo>
                    <a:pt x="14610" y="4262"/>
                    <a:pt x="10229" y="1579"/>
                    <a:pt x="4751" y="451"/>
                  </a:cubicBezTo>
                  <a:cubicBezTo>
                    <a:pt x="3727" y="240"/>
                    <a:pt x="2702" y="90"/>
                    <a:pt x="1681" y="0"/>
                  </a:cubicBezTo>
                  <a:cubicBezTo>
                    <a:pt x="1275" y="705"/>
                    <a:pt x="937" y="1442"/>
                    <a:pt x="670" y="2209"/>
                  </a:cubicBezTo>
                  <a:cubicBezTo>
                    <a:pt x="-760" y="6312"/>
                    <a:pt x="164" y="10483"/>
                    <a:pt x="2817" y="13911"/>
                  </a:cubicBezTo>
                  <a:cubicBezTo>
                    <a:pt x="5470" y="17338"/>
                    <a:pt x="9851" y="20021"/>
                    <a:pt x="15329" y="21149"/>
                  </a:cubicBezTo>
                  <a:cubicBezTo>
                    <a:pt x="16353" y="21360"/>
                    <a:pt x="17378" y="21510"/>
                    <a:pt x="18399" y="21600"/>
                  </a:cubicBezTo>
                  <a:cubicBezTo>
                    <a:pt x="18805" y="20895"/>
                    <a:pt x="19143" y="20158"/>
                    <a:pt x="19410" y="19391"/>
                  </a:cubicBezTo>
                  <a:cubicBezTo>
                    <a:pt x="20840" y="15289"/>
                    <a:pt x="19916" y="11117"/>
                    <a:pt x="17263" y="7689"/>
                  </a:cubicBez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>
                <a:latin typeface="華康粗黑體" panose="020B0709000000000000" pitchFamily="49" charset="-120"/>
                <a:ea typeface="華康粗黑體" panose="020B07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14354" name="Rectangle 12"/>
            <p:cNvSpPr>
              <a:spLocks noChangeArrowheads="1"/>
            </p:cNvSpPr>
            <p:nvPr/>
          </p:nvSpPr>
          <p:spPr bwMode="auto">
            <a:xfrm rot="3600000">
              <a:off x="2935148" y="2843581"/>
              <a:ext cx="1004922" cy="167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1200" b="1" dirty="0">
                  <a:solidFill>
                    <a:schemeClr val="bg1"/>
                  </a:solidFill>
                  <a:latin typeface="華康粗黑體" pitchFamily="49" charset="-120"/>
                  <a:ea typeface="華康粗黑體" pitchFamily="49" charset="-120"/>
                </a:rPr>
                <a:t>佳必琪國際公司</a:t>
              </a:r>
              <a:endParaRPr kumimoji="0" lang="zh-CN" altLang="en-US" sz="1200" b="1" dirty="0">
                <a:solidFill>
                  <a:schemeClr val="bg1"/>
                </a:solidFill>
                <a:latin typeface="華康粗黑體" pitchFamily="49" charset="-120"/>
                <a:ea typeface="華康粗黑體" pitchFamily="49" charset="-120"/>
              </a:endParaRPr>
            </a:p>
          </p:txBody>
        </p:sp>
      </p:grpSp>
      <p:sp>
        <p:nvSpPr>
          <p:cNvPr id="44" name="文字方塊 43"/>
          <p:cNvSpPr txBox="1"/>
          <p:nvPr/>
        </p:nvSpPr>
        <p:spPr>
          <a:xfrm>
            <a:off x="922338" y="4124325"/>
            <a:ext cx="1606550" cy="6143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kumimoji="0" lang="zh-TW" altLang="en-US" sz="1200" b="1" spc="2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兩岸多地</a:t>
            </a:r>
            <a:r>
              <a:rPr kumimoji="0" lang="en-US" altLang="zh-TW" sz="1200" b="1" spc="2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Windows AD</a:t>
            </a:r>
          </a:p>
          <a:p>
            <a:pPr algn="ctr">
              <a:lnSpc>
                <a:spcPct val="150000"/>
              </a:lnSpc>
              <a:defRPr/>
            </a:pPr>
            <a:r>
              <a:rPr kumimoji="0" lang="zh-TW" altLang="en-US" sz="1200" b="1" spc="2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與</a:t>
            </a:r>
            <a:r>
              <a:rPr kumimoji="0" lang="en-US" altLang="zh-TW" sz="1200" b="1" spc="2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Exchange</a:t>
            </a:r>
            <a:r>
              <a:rPr kumimoji="0" lang="zh-TW" altLang="en-US" sz="1200" b="1" spc="2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維護</a:t>
            </a:r>
            <a:r>
              <a:rPr kumimoji="0" lang="en-US" altLang="zh-TW" sz="1200" b="1" spc="20">
                <a:solidFill>
                  <a:srgbClr val="2A3146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.</a:t>
            </a:r>
          </a:p>
        </p:txBody>
      </p:sp>
      <p:sp>
        <p:nvSpPr>
          <p:cNvPr id="45" name="文字方塊 44"/>
          <p:cNvSpPr txBox="1">
            <a:spLocks noChangeArrowheads="1"/>
          </p:cNvSpPr>
          <p:nvPr/>
        </p:nvSpPr>
        <p:spPr bwMode="auto">
          <a:xfrm>
            <a:off x="2632075" y="4124325"/>
            <a:ext cx="2630488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just">
              <a:lnSpc>
                <a:spcPct val="150000"/>
              </a:lnSpc>
              <a:defRPr/>
            </a:pPr>
            <a:r>
              <a:rPr kumimoji="0" lang="zh-TW" altLang="en-US" sz="1200" b="1" spc="2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機房主機</a:t>
            </a:r>
            <a:r>
              <a:rPr kumimoji="0" lang="en-US" altLang="zh-TW" sz="1200" b="1" spc="2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VMware</a:t>
            </a:r>
            <a:r>
              <a:rPr kumimoji="0" lang="zh-TW" altLang="en-US" sz="1200" b="1" spc="2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虛擬化及</a:t>
            </a:r>
            <a:endParaRPr kumimoji="0" lang="en-US" altLang="zh-TW" sz="1200" b="1" spc="20">
              <a:solidFill>
                <a:srgbClr val="002060"/>
              </a:solidFill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  <a:p>
            <a:pPr algn="just">
              <a:lnSpc>
                <a:spcPct val="150000"/>
              </a:lnSpc>
              <a:defRPr/>
            </a:pPr>
            <a:r>
              <a:rPr kumimoji="0" lang="zh-TW" altLang="en-US" sz="1200" b="1" spc="2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備援備份</a:t>
            </a:r>
            <a:r>
              <a:rPr kumimoji="0" lang="en-US" altLang="zh-TW" sz="1200" b="1" spc="2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. Exchange</a:t>
            </a:r>
            <a:r>
              <a:rPr kumimoji="0" lang="zh-TW" altLang="en-US" sz="1200" b="1" spc="2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 建置 </a:t>
            </a:r>
            <a:r>
              <a:rPr kumimoji="0" lang="en-US" altLang="zh-TW" sz="1200" b="1" spc="2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/ </a:t>
            </a:r>
            <a:r>
              <a:rPr kumimoji="0" lang="zh-TW" altLang="en-US" sz="1200" b="1" spc="2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維護</a:t>
            </a:r>
            <a:r>
              <a:rPr kumimoji="0" lang="en-US" altLang="zh-TW" sz="1200" b="1" spc="20">
                <a:latin typeface="華康細黑體" panose="020B0309000000000000" pitchFamily="49" charset="-120"/>
                <a:ea typeface="華康細黑體" panose="020B0309000000000000" pitchFamily="49" charset="-120"/>
              </a:rPr>
              <a:t>.</a:t>
            </a:r>
          </a:p>
        </p:txBody>
      </p:sp>
      <p:sp>
        <p:nvSpPr>
          <p:cNvPr id="46" name="文字方塊 45"/>
          <p:cNvSpPr txBox="1">
            <a:spLocks noChangeArrowheads="1"/>
          </p:cNvSpPr>
          <p:nvPr/>
        </p:nvSpPr>
        <p:spPr bwMode="auto">
          <a:xfrm>
            <a:off x="5273675" y="4084638"/>
            <a:ext cx="1516063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just">
              <a:lnSpc>
                <a:spcPct val="150000"/>
              </a:lnSpc>
              <a:defRPr/>
            </a:pPr>
            <a:r>
              <a:rPr kumimoji="0" lang="zh-TW" altLang="en-US" sz="1200" b="1" spc="2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機房主機</a:t>
            </a:r>
            <a:r>
              <a:rPr kumimoji="0" lang="en-US" altLang="zh-TW" sz="1200" b="1" spc="2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Vmware</a:t>
            </a:r>
          </a:p>
          <a:p>
            <a:pPr algn="just">
              <a:lnSpc>
                <a:spcPct val="150000"/>
              </a:lnSpc>
              <a:defRPr/>
            </a:pPr>
            <a:r>
              <a:rPr kumimoji="0" lang="zh-TW" altLang="en-US" sz="1200" b="1" spc="2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虛擬化及備援備份</a:t>
            </a:r>
            <a:r>
              <a:rPr kumimoji="0" lang="en-US" altLang="zh-TW" sz="1200" b="1" spc="2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.</a:t>
            </a:r>
          </a:p>
        </p:txBody>
      </p:sp>
      <p:pic>
        <p:nvPicPr>
          <p:cNvPr id="14352" name="圖片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4227513"/>
            <a:ext cx="18510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5" grpId="0"/>
      <p:bldP spid="36" grpId="0"/>
      <p:bldP spid="44" grpId="0"/>
      <p:bldP spid="45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>
            <a:grpSpLocks/>
          </p:cNvGrpSpPr>
          <p:nvPr/>
        </p:nvGrpSpPr>
        <p:grpSpPr bwMode="auto">
          <a:xfrm rot="2675994">
            <a:off x="4191000" y="1373188"/>
            <a:ext cx="982663" cy="1417637"/>
            <a:chOff x="4149014" y="1367653"/>
            <a:chExt cx="837780" cy="1208614"/>
          </a:xfrm>
        </p:grpSpPr>
        <p:sp>
          <p:nvSpPr>
            <p:cNvPr id="17" name="Freeform: Shape 19"/>
            <p:cNvSpPr/>
            <p:nvPr/>
          </p:nvSpPr>
          <p:spPr>
            <a:xfrm>
              <a:off x="4149014" y="1367653"/>
              <a:ext cx="837780" cy="1208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80" h="21600" extrusionOk="0">
                  <a:moveTo>
                    <a:pt x="2817" y="7689"/>
                  </a:moveTo>
                  <a:cubicBezTo>
                    <a:pt x="164" y="11117"/>
                    <a:pt x="-760" y="15289"/>
                    <a:pt x="670" y="19391"/>
                  </a:cubicBezTo>
                  <a:cubicBezTo>
                    <a:pt x="937" y="20158"/>
                    <a:pt x="1275" y="20895"/>
                    <a:pt x="1681" y="21600"/>
                  </a:cubicBezTo>
                  <a:cubicBezTo>
                    <a:pt x="2702" y="21510"/>
                    <a:pt x="3727" y="21360"/>
                    <a:pt x="4751" y="21149"/>
                  </a:cubicBezTo>
                  <a:cubicBezTo>
                    <a:pt x="10229" y="20021"/>
                    <a:pt x="14610" y="17338"/>
                    <a:pt x="17263" y="13911"/>
                  </a:cubicBezTo>
                  <a:cubicBezTo>
                    <a:pt x="19916" y="10483"/>
                    <a:pt x="20840" y="6311"/>
                    <a:pt x="19410" y="2209"/>
                  </a:cubicBezTo>
                  <a:cubicBezTo>
                    <a:pt x="19143" y="1442"/>
                    <a:pt x="18805" y="705"/>
                    <a:pt x="18399" y="0"/>
                  </a:cubicBezTo>
                  <a:cubicBezTo>
                    <a:pt x="17378" y="90"/>
                    <a:pt x="16353" y="240"/>
                    <a:pt x="15329" y="451"/>
                  </a:cubicBezTo>
                  <a:cubicBezTo>
                    <a:pt x="9851" y="1579"/>
                    <a:pt x="5470" y="4262"/>
                    <a:pt x="2817" y="7689"/>
                  </a:cubicBezTo>
                  <a:close/>
                </a:path>
              </a:pathLst>
            </a:custGeom>
            <a:solidFill>
              <a:schemeClr val="accent3">
                <a:lumMod val="10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>
                <a:latin typeface="華康粗黑體" panose="020B0709000000000000" pitchFamily="49" charset="-120"/>
                <a:ea typeface="華康粗黑體" panose="020B07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15387" name="Rectangle 20"/>
            <p:cNvSpPr>
              <a:spLocks noChangeArrowheads="1"/>
            </p:cNvSpPr>
            <p:nvPr/>
          </p:nvSpPr>
          <p:spPr bwMode="auto">
            <a:xfrm rot="-3600000">
              <a:off x="4132100" y="1690445"/>
              <a:ext cx="1005599" cy="360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zh-TW" altLang="en-US" sz="1200" b="1">
                  <a:solidFill>
                    <a:schemeClr val="bg1"/>
                  </a:solidFill>
                  <a:latin typeface="華康粗黑體" pitchFamily="49" charset="-120"/>
                  <a:ea typeface="華康粗黑體" pitchFamily="49" charset="-120"/>
                </a:rPr>
                <a:t>香港商御智管理</a:t>
              </a:r>
              <a:endParaRPr kumimoji="0" lang="en-US" altLang="zh-TW" sz="1200" b="1">
                <a:solidFill>
                  <a:schemeClr val="bg1"/>
                </a:solidFill>
                <a:latin typeface="華康粗黑體" pitchFamily="49" charset="-120"/>
                <a:ea typeface="華康粗黑體" pitchFamily="49" charset="-12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kumimoji="0" lang="zh-TW" altLang="en-US" sz="1200" b="1">
                  <a:solidFill>
                    <a:schemeClr val="bg1"/>
                  </a:solidFill>
                  <a:latin typeface="華康粗黑體" pitchFamily="49" charset="-120"/>
                  <a:ea typeface="華康粗黑體" pitchFamily="49" charset="-120"/>
                </a:rPr>
                <a:t>顧問有限公司</a:t>
              </a:r>
              <a:endParaRPr kumimoji="0" lang="zh-CN" altLang="en-US" sz="1200" b="1">
                <a:solidFill>
                  <a:schemeClr val="bg1"/>
                </a:solidFill>
                <a:latin typeface="華康粗黑體" pitchFamily="49" charset="-120"/>
                <a:ea typeface="華康粗黑體" pitchFamily="49" charset="-120"/>
              </a:endParaRPr>
            </a:p>
          </p:txBody>
        </p:sp>
      </p:grpSp>
      <p:grpSp>
        <p:nvGrpSpPr>
          <p:cNvPr id="27" name="组合 26"/>
          <p:cNvGrpSpPr>
            <a:grpSpLocks/>
          </p:cNvGrpSpPr>
          <p:nvPr/>
        </p:nvGrpSpPr>
        <p:grpSpPr bwMode="auto">
          <a:xfrm rot="2675994">
            <a:off x="1868488" y="1352550"/>
            <a:ext cx="982662" cy="1431925"/>
            <a:chOff x="1860302" y="1349265"/>
            <a:chExt cx="837780" cy="1221805"/>
          </a:xfrm>
        </p:grpSpPr>
        <p:sp>
          <p:nvSpPr>
            <p:cNvPr id="19" name="Freeform: Shape 17"/>
            <p:cNvSpPr/>
            <p:nvPr/>
          </p:nvSpPr>
          <p:spPr>
            <a:xfrm>
              <a:off x="1860302" y="1362811"/>
              <a:ext cx="837780" cy="1208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80" h="21600" extrusionOk="0">
                  <a:moveTo>
                    <a:pt x="2817" y="7689"/>
                  </a:moveTo>
                  <a:cubicBezTo>
                    <a:pt x="164" y="11117"/>
                    <a:pt x="-760" y="15289"/>
                    <a:pt x="670" y="19391"/>
                  </a:cubicBezTo>
                  <a:cubicBezTo>
                    <a:pt x="937" y="20158"/>
                    <a:pt x="1275" y="20895"/>
                    <a:pt x="1681" y="21600"/>
                  </a:cubicBezTo>
                  <a:cubicBezTo>
                    <a:pt x="2702" y="21510"/>
                    <a:pt x="3727" y="21360"/>
                    <a:pt x="4751" y="21149"/>
                  </a:cubicBezTo>
                  <a:cubicBezTo>
                    <a:pt x="10229" y="20021"/>
                    <a:pt x="14610" y="17338"/>
                    <a:pt x="17263" y="13911"/>
                  </a:cubicBezTo>
                  <a:cubicBezTo>
                    <a:pt x="19916" y="10483"/>
                    <a:pt x="20840" y="6311"/>
                    <a:pt x="19410" y="2209"/>
                  </a:cubicBezTo>
                  <a:cubicBezTo>
                    <a:pt x="19143" y="1442"/>
                    <a:pt x="18805" y="705"/>
                    <a:pt x="18399" y="0"/>
                  </a:cubicBezTo>
                  <a:cubicBezTo>
                    <a:pt x="17378" y="90"/>
                    <a:pt x="16353" y="240"/>
                    <a:pt x="15329" y="451"/>
                  </a:cubicBezTo>
                  <a:cubicBezTo>
                    <a:pt x="9851" y="1579"/>
                    <a:pt x="5470" y="4262"/>
                    <a:pt x="2817" y="7689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>
                <a:latin typeface="華康粗黑體" panose="020B0709000000000000" pitchFamily="49" charset="-120"/>
                <a:ea typeface="華康粗黑體" panose="020B07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15385" name="Rectangle 18"/>
            <p:cNvSpPr>
              <a:spLocks noChangeArrowheads="1"/>
            </p:cNvSpPr>
            <p:nvPr/>
          </p:nvSpPr>
          <p:spPr bwMode="auto">
            <a:xfrm rot="-3600000">
              <a:off x="1872748" y="1585852"/>
              <a:ext cx="1005077" cy="531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1200" b="1" dirty="0">
                  <a:solidFill>
                    <a:schemeClr val="bg1"/>
                  </a:solidFill>
                  <a:latin typeface="華康粗黑體" pitchFamily="49" charset="-120"/>
                  <a:ea typeface="華康粗黑體" pitchFamily="49" charset="-120"/>
                </a:rPr>
                <a:t>里軒國際實業</a:t>
              </a:r>
              <a:endParaRPr kumimoji="0" lang="en-US" altLang="zh-TW" sz="1200" b="1" dirty="0">
                <a:solidFill>
                  <a:schemeClr val="bg1"/>
                </a:solidFill>
                <a:latin typeface="華康粗黑體" pitchFamily="49" charset="-120"/>
                <a:ea typeface="華康粗黑體" pitchFamily="49" charset="-12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1200" b="1" dirty="0">
                  <a:solidFill>
                    <a:schemeClr val="bg1"/>
                  </a:solidFill>
                  <a:latin typeface="華康粗黑體" pitchFamily="49" charset="-120"/>
                  <a:ea typeface="華康粗黑體" pitchFamily="49" charset="-120"/>
                </a:rPr>
                <a:t>有限公司</a:t>
              </a:r>
              <a:endParaRPr kumimoji="0" lang="zh-CN" altLang="en-US" sz="1200" b="1" dirty="0">
                <a:solidFill>
                  <a:schemeClr val="bg1"/>
                </a:solidFill>
                <a:latin typeface="華康粗黑體" pitchFamily="49" charset="-120"/>
                <a:ea typeface="華康粗黑體" pitchFamily="49" charset="-120"/>
              </a:endParaRPr>
            </a:p>
          </p:txBody>
        </p:sp>
      </p:grpSp>
      <p:grpSp>
        <p:nvGrpSpPr>
          <p:cNvPr id="32" name="组合 31"/>
          <p:cNvGrpSpPr>
            <a:grpSpLocks/>
          </p:cNvGrpSpPr>
          <p:nvPr/>
        </p:nvGrpSpPr>
        <p:grpSpPr bwMode="auto">
          <a:xfrm>
            <a:off x="0" y="2274888"/>
            <a:ext cx="8996363" cy="1585912"/>
            <a:chOff x="0" y="2076709"/>
            <a:chExt cx="7670858" cy="1351424"/>
          </a:xfrm>
        </p:grpSpPr>
        <p:sp>
          <p:nvSpPr>
            <p:cNvPr id="14" name="Freeform: Shape 21"/>
            <p:cNvSpPr/>
            <p:nvPr/>
          </p:nvSpPr>
          <p:spPr>
            <a:xfrm>
              <a:off x="0" y="2076709"/>
              <a:ext cx="7670858" cy="135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4" extrusionOk="0">
                  <a:moveTo>
                    <a:pt x="4816" y="1"/>
                  </a:moveTo>
                  <a:cubicBezTo>
                    <a:pt x="3131" y="-46"/>
                    <a:pt x="1481" y="1187"/>
                    <a:pt x="5" y="3399"/>
                  </a:cubicBezTo>
                  <a:lnTo>
                    <a:pt x="0" y="21554"/>
                  </a:lnTo>
                  <a:cubicBezTo>
                    <a:pt x="1109" y="15102"/>
                    <a:pt x="2649" y="10604"/>
                    <a:pt x="4369" y="8786"/>
                  </a:cubicBezTo>
                  <a:cubicBezTo>
                    <a:pt x="6694" y="6332"/>
                    <a:pt x="9069" y="8974"/>
                    <a:pt x="11416" y="10696"/>
                  </a:cubicBezTo>
                  <a:cubicBezTo>
                    <a:pt x="12629" y="11585"/>
                    <a:pt x="13851" y="12212"/>
                    <a:pt x="15078" y="12231"/>
                  </a:cubicBezTo>
                  <a:cubicBezTo>
                    <a:pt x="17128" y="12264"/>
                    <a:pt x="19207" y="10216"/>
                    <a:pt x="20976" y="5372"/>
                  </a:cubicBezTo>
                  <a:cubicBezTo>
                    <a:pt x="21195" y="4774"/>
                    <a:pt x="21393" y="4037"/>
                    <a:pt x="21600" y="3376"/>
                  </a:cubicBezTo>
                  <a:lnTo>
                    <a:pt x="21600" y="3296"/>
                  </a:lnTo>
                  <a:cubicBezTo>
                    <a:pt x="21303" y="3964"/>
                    <a:pt x="20992" y="4545"/>
                    <a:pt x="20680" y="5071"/>
                  </a:cubicBezTo>
                  <a:cubicBezTo>
                    <a:pt x="19230" y="7511"/>
                    <a:pt x="17709" y="9115"/>
                    <a:pt x="16147" y="9417"/>
                  </a:cubicBezTo>
                  <a:cubicBezTo>
                    <a:pt x="14053" y="9823"/>
                    <a:pt x="12715" y="7258"/>
                    <a:pt x="11190" y="5181"/>
                  </a:cubicBezTo>
                  <a:cubicBezTo>
                    <a:pt x="9396" y="2740"/>
                    <a:pt x="7477" y="581"/>
                    <a:pt x="5539" y="101"/>
                  </a:cubicBezTo>
                  <a:cubicBezTo>
                    <a:pt x="5298" y="41"/>
                    <a:pt x="5056" y="8"/>
                    <a:pt x="481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>
                <a:latin typeface="Calibri" panose="020F0502020204030204" pitchFamily="34" charset="0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" name="Freeform: Shape 23"/>
            <p:cNvSpPr/>
            <p:nvPr/>
          </p:nvSpPr>
          <p:spPr>
            <a:xfrm rot="10800000" flipH="1">
              <a:off x="4687521" y="2136231"/>
              <a:ext cx="1465950" cy="415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8" extrusionOk="0">
                  <a:moveTo>
                    <a:pt x="3946" y="0"/>
                  </a:moveTo>
                  <a:lnTo>
                    <a:pt x="0" y="3319"/>
                  </a:lnTo>
                  <a:cubicBezTo>
                    <a:pt x="1053" y="6000"/>
                    <a:pt x="2601" y="9469"/>
                    <a:pt x="4417" y="12351"/>
                  </a:cubicBezTo>
                  <a:cubicBezTo>
                    <a:pt x="7113" y="16632"/>
                    <a:pt x="9944" y="18906"/>
                    <a:pt x="12783" y="20223"/>
                  </a:cubicBezTo>
                  <a:cubicBezTo>
                    <a:pt x="14166" y="20865"/>
                    <a:pt x="15556" y="21284"/>
                    <a:pt x="16951" y="21434"/>
                  </a:cubicBezTo>
                  <a:cubicBezTo>
                    <a:pt x="18502" y="21600"/>
                    <a:pt x="20053" y="21443"/>
                    <a:pt x="21600" y="20959"/>
                  </a:cubicBezTo>
                  <a:lnTo>
                    <a:pt x="21568" y="20547"/>
                  </a:lnTo>
                  <a:cubicBezTo>
                    <a:pt x="20119" y="20362"/>
                    <a:pt x="16673" y="19195"/>
                    <a:pt x="12893" y="15491"/>
                  </a:cubicBezTo>
                  <a:cubicBezTo>
                    <a:pt x="9808" y="12469"/>
                    <a:pt x="6568" y="7945"/>
                    <a:pt x="3946" y="0"/>
                  </a:cubicBez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>
                <a:latin typeface="Calibri" panose="020F0502020204030204" pitchFamily="34" charset="0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" name="Freeform: Shape 22"/>
            <p:cNvSpPr/>
            <p:nvPr/>
          </p:nvSpPr>
          <p:spPr>
            <a:xfrm>
              <a:off x="5931480" y="2793681"/>
              <a:ext cx="1739378" cy="476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875" extrusionOk="0">
                  <a:moveTo>
                    <a:pt x="3081" y="0"/>
                  </a:moveTo>
                  <a:lnTo>
                    <a:pt x="0" y="1084"/>
                  </a:lnTo>
                  <a:cubicBezTo>
                    <a:pt x="1009" y="3651"/>
                    <a:pt x="3269" y="9083"/>
                    <a:pt x="6411" y="13330"/>
                  </a:cubicBezTo>
                  <a:cubicBezTo>
                    <a:pt x="11171" y="19763"/>
                    <a:pt x="16496" y="21600"/>
                    <a:pt x="21600" y="18190"/>
                  </a:cubicBezTo>
                  <a:lnTo>
                    <a:pt x="21600" y="18076"/>
                  </a:lnTo>
                  <a:cubicBezTo>
                    <a:pt x="20877" y="18184"/>
                    <a:pt x="17615" y="18411"/>
                    <a:pt x="13876" y="16276"/>
                  </a:cubicBezTo>
                  <a:cubicBezTo>
                    <a:pt x="10044" y="14088"/>
                    <a:pt x="5727" y="9423"/>
                    <a:pt x="3081" y="0"/>
                  </a:cubicBez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>
                <a:latin typeface="Calibri" panose="020F0502020204030204" pitchFamily="34" charset="0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3" name="组合 32"/>
          <p:cNvGrpSpPr>
            <a:grpSpLocks/>
          </p:cNvGrpSpPr>
          <p:nvPr/>
        </p:nvGrpSpPr>
        <p:grpSpPr bwMode="auto">
          <a:xfrm rot="2675994">
            <a:off x="6281738" y="1512888"/>
            <a:ext cx="982662" cy="1416050"/>
            <a:chOff x="6238868" y="1485524"/>
            <a:chExt cx="837780" cy="1208073"/>
          </a:xfrm>
        </p:grpSpPr>
        <p:sp>
          <p:nvSpPr>
            <p:cNvPr id="21" name="Freeform: Shape 15"/>
            <p:cNvSpPr/>
            <p:nvPr/>
          </p:nvSpPr>
          <p:spPr>
            <a:xfrm>
              <a:off x="6238868" y="1485524"/>
              <a:ext cx="837780" cy="1208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80" h="21600" extrusionOk="0">
                  <a:moveTo>
                    <a:pt x="2817" y="7689"/>
                  </a:moveTo>
                  <a:cubicBezTo>
                    <a:pt x="5470" y="4262"/>
                    <a:pt x="9851" y="1579"/>
                    <a:pt x="15329" y="451"/>
                  </a:cubicBezTo>
                  <a:cubicBezTo>
                    <a:pt x="16353" y="240"/>
                    <a:pt x="17378" y="90"/>
                    <a:pt x="18399" y="0"/>
                  </a:cubicBezTo>
                  <a:cubicBezTo>
                    <a:pt x="18805" y="705"/>
                    <a:pt x="19143" y="1442"/>
                    <a:pt x="19410" y="2209"/>
                  </a:cubicBezTo>
                  <a:cubicBezTo>
                    <a:pt x="20840" y="6312"/>
                    <a:pt x="19916" y="10483"/>
                    <a:pt x="17263" y="13911"/>
                  </a:cubicBezTo>
                  <a:cubicBezTo>
                    <a:pt x="14610" y="17338"/>
                    <a:pt x="10229" y="20021"/>
                    <a:pt x="4751" y="21149"/>
                  </a:cubicBezTo>
                  <a:cubicBezTo>
                    <a:pt x="3727" y="21360"/>
                    <a:pt x="2702" y="21510"/>
                    <a:pt x="1681" y="21600"/>
                  </a:cubicBezTo>
                  <a:cubicBezTo>
                    <a:pt x="1275" y="20895"/>
                    <a:pt x="937" y="20158"/>
                    <a:pt x="670" y="19391"/>
                  </a:cubicBezTo>
                  <a:cubicBezTo>
                    <a:pt x="-760" y="15289"/>
                    <a:pt x="164" y="11117"/>
                    <a:pt x="2817" y="7689"/>
                  </a:cubicBezTo>
                  <a:close/>
                </a:path>
              </a:pathLst>
            </a:custGeom>
            <a:solidFill>
              <a:schemeClr val="accent5">
                <a:lumMod val="10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>
                <a:latin typeface="華康粗黑體" panose="020B0709000000000000" pitchFamily="49" charset="-120"/>
                <a:ea typeface="華康粗黑體" panose="020B07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15380" name="Rectangle 16"/>
            <p:cNvSpPr>
              <a:spLocks noChangeArrowheads="1"/>
            </p:cNvSpPr>
            <p:nvPr/>
          </p:nvSpPr>
          <p:spPr bwMode="auto">
            <a:xfrm rot="-3600000">
              <a:off x="6170185" y="1856081"/>
              <a:ext cx="1006276" cy="435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1200" b="1">
                  <a:solidFill>
                    <a:schemeClr val="bg1"/>
                  </a:solidFill>
                  <a:latin typeface="華康粗黑體" pitchFamily="49" charset="-120"/>
                  <a:ea typeface="華康粗黑體" pitchFamily="49" charset="-120"/>
                </a:rPr>
                <a:t>諾瑞特國際藥業</a:t>
              </a:r>
              <a:endParaRPr kumimoji="0" lang="en-US" altLang="zh-TW" sz="1200" b="1">
                <a:solidFill>
                  <a:schemeClr val="bg1"/>
                </a:solidFill>
                <a:latin typeface="華康粗黑體" pitchFamily="49" charset="-120"/>
                <a:ea typeface="華康粗黑體" pitchFamily="49" charset="-12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1200" b="1">
                  <a:solidFill>
                    <a:schemeClr val="bg1"/>
                  </a:solidFill>
                  <a:latin typeface="華康粗黑體" pitchFamily="49" charset="-120"/>
                  <a:ea typeface="華康粗黑體" pitchFamily="49" charset="-120"/>
                </a:rPr>
                <a:t>股份有限公司</a:t>
              </a:r>
              <a:endParaRPr kumimoji="0" lang="zh-CN" altLang="en-US" sz="1200" b="1">
                <a:solidFill>
                  <a:schemeClr val="bg1"/>
                </a:solidFill>
                <a:latin typeface="華康粗黑體" pitchFamily="49" charset="-120"/>
                <a:ea typeface="華康粗黑體" pitchFamily="49" charset="-120"/>
              </a:endParaRPr>
            </a:p>
          </p:txBody>
        </p:sp>
      </p:grpSp>
      <p:grpSp>
        <p:nvGrpSpPr>
          <p:cNvPr id="30" name="组合 29"/>
          <p:cNvGrpSpPr>
            <a:grpSpLocks/>
          </p:cNvGrpSpPr>
          <p:nvPr/>
        </p:nvGrpSpPr>
        <p:grpSpPr bwMode="auto">
          <a:xfrm rot="19172327">
            <a:off x="5175250" y="2784475"/>
            <a:ext cx="1041400" cy="1339850"/>
            <a:chOff x="5176021" y="2664604"/>
            <a:chExt cx="886917" cy="1142687"/>
          </a:xfrm>
        </p:grpSpPr>
        <p:sp>
          <p:nvSpPr>
            <p:cNvPr id="23" name="Freeform: Shape 13"/>
            <p:cNvSpPr/>
            <p:nvPr/>
          </p:nvSpPr>
          <p:spPr>
            <a:xfrm>
              <a:off x="5176021" y="2664604"/>
              <a:ext cx="886917" cy="1142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7" h="21600" extrusionOk="0">
                  <a:moveTo>
                    <a:pt x="16713" y="7027"/>
                  </a:moveTo>
                  <a:cubicBezTo>
                    <a:pt x="13800" y="3600"/>
                    <a:pt x="9323" y="1075"/>
                    <a:pt x="3973" y="264"/>
                  </a:cubicBezTo>
                  <a:cubicBezTo>
                    <a:pt x="2973" y="112"/>
                    <a:pt x="1980" y="25"/>
                    <a:pt x="996" y="0"/>
                  </a:cubicBezTo>
                  <a:cubicBezTo>
                    <a:pt x="688" y="770"/>
                    <a:pt x="448" y="1569"/>
                    <a:pt x="279" y="2396"/>
                  </a:cubicBezTo>
                  <a:cubicBezTo>
                    <a:pt x="-626" y="6815"/>
                    <a:pt x="722" y="11145"/>
                    <a:pt x="3635" y="14573"/>
                  </a:cubicBezTo>
                  <a:cubicBezTo>
                    <a:pt x="6548" y="18000"/>
                    <a:pt x="11025" y="20525"/>
                    <a:pt x="16375" y="21336"/>
                  </a:cubicBezTo>
                  <a:cubicBezTo>
                    <a:pt x="17375" y="21488"/>
                    <a:pt x="18368" y="21575"/>
                    <a:pt x="19352" y="21600"/>
                  </a:cubicBezTo>
                  <a:cubicBezTo>
                    <a:pt x="19660" y="20830"/>
                    <a:pt x="19900" y="20031"/>
                    <a:pt x="20069" y="19204"/>
                  </a:cubicBezTo>
                  <a:cubicBezTo>
                    <a:pt x="20974" y="14785"/>
                    <a:pt x="19626" y="10455"/>
                    <a:pt x="16713" y="7027"/>
                  </a:cubicBezTo>
                  <a:close/>
                </a:path>
              </a:pathLst>
            </a:custGeom>
            <a:solidFill>
              <a:schemeClr val="accent4">
                <a:lumMod val="10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>
                <a:latin typeface="華康粗黑體" panose="020B0709000000000000" pitchFamily="49" charset="-120"/>
                <a:ea typeface="華康粗黑體" panose="020B07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15378" name="Rectangle 14"/>
            <p:cNvSpPr>
              <a:spLocks noChangeArrowheads="1"/>
            </p:cNvSpPr>
            <p:nvPr/>
          </p:nvSpPr>
          <p:spPr bwMode="auto">
            <a:xfrm rot="3300000">
              <a:off x="5128676" y="2830926"/>
              <a:ext cx="1005944" cy="673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1200" b="1">
                  <a:solidFill>
                    <a:schemeClr val="bg1"/>
                  </a:solidFill>
                  <a:latin typeface="華康粗黑體" pitchFamily="49" charset="-120"/>
                  <a:ea typeface="華康粗黑體" pitchFamily="49" charset="-120"/>
                </a:rPr>
                <a:t>基督教</a:t>
              </a:r>
              <a:endParaRPr kumimoji="0" lang="en-US" altLang="zh-TW" sz="1200" b="1">
                <a:solidFill>
                  <a:schemeClr val="bg1"/>
                </a:solidFill>
                <a:latin typeface="華康粗黑體" pitchFamily="49" charset="-120"/>
                <a:ea typeface="華康粗黑體" pitchFamily="49" charset="-12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1200" b="1">
                  <a:solidFill>
                    <a:schemeClr val="bg1"/>
                  </a:solidFill>
                  <a:latin typeface="華康粗黑體" pitchFamily="49" charset="-120"/>
                  <a:ea typeface="華康粗黑體" pitchFamily="49" charset="-120"/>
                </a:rPr>
                <a:t> 新店卓越行道會</a:t>
              </a:r>
              <a:endParaRPr kumimoji="0" lang="zh-CN" altLang="en-US" sz="1200" b="1">
                <a:solidFill>
                  <a:schemeClr val="bg1"/>
                </a:solidFill>
                <a:latin typeface="華康粗黑體" pitchFamily="49" charset="-120"/>
                <a:ea typeface="華康粗黑體" pitchFamily="49" charset="-120"/>
              </a:endParaRPr>
            </a:p>
          </p:txBody>
        </p:sp>
      </p:grpSp>
      <p:grpSp>
        <p:nvGrpSpPr>
          <p:cNvPr id="28" name="组合 27"/>
          <p:cNvGrpSpPr>
            <a:grpSpLocks/>
          </p:cNvGrpSpPr>
          <p:nvPr/>
        </p:nvGrpSpPr>
        <p:grpSpPr bwMode="auto">
          <a:xfrm rot="19172327">
            <a:off x="3062288" y="2451100"/>
            <a:ext cx="982662" cy="1416050"/>
            <a:chOff x="3045111" y="2380649"/>
            <a:chExt cx="837780" cy="1208073"/>
          </a:xfrm>
        </p:grpSpPr>
        <p:sp>
          <p:nvSpPr>
            <p:cNvPr id="25" name="Freeform: Shape 11"/>
            <p:cNvSpPr/>
            <p:nvPr/>
          </p:nvSpPr>
          <p:spPr>
            <a:xfrm>
              <a:off x="3045111" y="2380649"/>
              <a:ext cx="837780" cy="1208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80" h="21600" extrusionOk="0">
                  <a:moveTo>
                    <a:pt x="17263" y="7689"/>
                  </a:moveTo>
                  <a:cubicBezTo>
                    <a:pt x="14610" y="4262"/>
                    <a:pt x="10229" y="1579"/>
                    <a:pt x="4751" y="451"/>
                  </a:cubicBezTo>
                  <a:cubicBezTo>
                    <a:pt x="3727" y="240"/>
                    <a:pt x="2702" y="90"/>
                    <a:pt x="1681" y="0"/>
                  </a:cubicBezTo>
                  <a:cubicBezTo>
                    <a:pt x="1275" y="705"/>
                    <a:pt x="937" y="1442"/>
                    <a:pt x="670" y="2209"/>
                  </a:cubicBezTo>
                  <a:cubicBezTo>
                    <a:pt x="-760" y="6312"/>
                    <a:pt x="164" y="10483"/>
                    <a:pt x="2817" y="13911"/>
                  </a:cubicBezTo>
                  <a:cubicBezTo>
                    <a:pt x="5470" y="17338"/>
                    <a:pt x="9851" y="20021"/>
                    <a:pt x="15329" y="21149"/>
                  </a:cubicBezTo>
                  <a:cubicBezTo>
                    <a:pt x="16353" y="21360"/>
                    <a:pt x="17378" y="21510"/>
                    <a:pt x="18399" y="21600"/>
                  </a:cubicBezTo>
                  <a:cubicBezTo>
                    <a:pt x="18805" y="20895"/>
                    <a:pt x="19143" y="20158"/>
                    <a:pt x="19410" y="19391"/>
                  </a:cubicBezTo>
                  <a:cubicBezTo>
                    <a:pt x="20840" y="15289"/>
                    <a:pt x="19916" y="11117"/>
                    <a:pt x="17263" y="7689"/>
                  </a:cubicBez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>
                <a:latin typeface="華康粗黑體" panose="020B0709000000000000" pitchFamily="49" charset="-120"/>
                <a:ea typeface="華康粗黑體" panose="020B0709000000000000" pitchFamily="49" charset="-120"/>
                <a:cs typeface="+mn-ea"/>
                <a:sym typeface="+mn-lt"/>
              </a:endParaRPr>
            </a:p>
          </p:txBody>
        </p:sp>
        <p:sp>
          <p:nvSpPr>
            <p:cNvPr id="15376" name="Rectangle 12"/>
            <p:cNvSpPr>
              <a:spLocks noChangeArrowheads="1"/>
            </p:cNvSpPr>
            <p:nvPr/>
          </p:nvSpPr>
          <p:spPr bwMode="auto">
            <a:xfrm rot="3600000">
              <a:off x="2950712" y="2730915"/>
              <a:ext cx="1006276" cy="506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1200" b="1">
                  <a:solidFill>
                    <a:schemeClr val="bg1"/>
                  </a:solidFill>
                  <a:latin typeface="華康粗黑體" pitchFamily="49" charset="-120"/>
                  <a:ea typeface="華康粗黑體" pitchFamily="49" charset="-120"/>
                </a:rPr>
                <a:t>奧迪恩科技</a:t>
              </a:r>
              <a:endParaRPr kumimoji="0" lang="en-US" altLang="zh-TW" sz="1200" b="1">
                <a:solidFill>
                  <a:schemeClr val="bg1"/>
                </a:solidFill>
                <a:latin typeface="華康粗黑體" pitchFamily="49" charset="-120"/>
                <a:ea typeface="華康粗黑體" pitchFamily="49" charset="-12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1200" b="1">
                  <a:solidFill>
                    <a:schemeClr val="bg1"/>
                  </a:solidFill>
                  <a:latin typeface="華康粗黑體" pitchFamily="49" charset="-120"/>
                  <a:ea typeface="華康粗黑體" pitchFamily="49" charset="-120"/>
                </a:rPr>
                <a:t>股份有限公司</a:t>
              </a:r>
              <a:endParaRPr kumimoji="0" lang="zh-CN" altLang="en-US" sz="1200" b="1">
                <a:solidFill>
                  <a:schemeClr val="bg1"/>
                </a:solidFill>
                <a:latin typeface="華康粗黑體" pitchFamily="49" charset="-120"/>
                <a:ea typeface="華康粗黑體" pitchFamily="49" charset="-120"/>
              </a:endParaRPr>
            </a:p>
          </p:txBody>
        </p:sp>
      </p:grpSp>
      <p:sp>
        <p:nvSpPr>
          <p:cNvPr id="15368" name="Title 1"/>
          <p:cNvSpPr txBox="1">
            <a:spLocks/>
          </p:cNvSpPr>
          <p:nvPr/>
        </p:nvSpPr>
        <p:spPr bwMode="auto">
          <a:xfrm>
            <a:off x="611188" y="176213"/>
            <a:ext cx="21304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1800">
                <a:solidFill>
                  <a:srgbClr val="595959"/>
                </a:solidFill>
                <a:latin typeface="華康新特明體" pitchFamily="49" charset="-120"/>
                <a:ea typeface="華康新特明體" pitchFamily="49" charset="-120"/>
              </a:rPr>
              <a:t>維護實績</a:t>
            </a:r>
            <a:endParaRPr kumimoji="0" lang="en-GB" altLang="zh-CN" sz="1800">
              <a:solidFill>
                <a:srgbClr val="595959"/>
              </a:solidFill>
              <a:latin typeface="華康新特明體" pitchFamily="49" charset="-120"/>
              <a:ea typeface="華康新特明體" pitchFamily="49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311275" y="555625"/>
            <a:ext cx="2633663" cy="8239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kumimoji="0" lang="zh-TW" altLang="en-US" sz="1100" b="1" spc="20" dirty="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防火牆、</a:t>
            </a:r>
            <a:r>
              <a:rPr kumimoji="0" lang="en-US" altLang="zh-TW" sz="1100" b="1" spc="20" dirty="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NAS</a:t>
            </a:r>
            <a:r>
              <a:rPr kumimoji="0" lang="zh-TW" altLang="en-US" sz="1100" b="1" spc="20" dirty="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、</a:t>
            </a:r>
            <a:r>
              <a:rPr kumimoji="0" lang="en-US" altLang="zh-TW" sz="1100" b="1" spc="20" dirty="0" err="1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Mailserver</a:t>
            </a:r>
            <a:r>
              <a:rPr kumimoji="0" lang="zh-TW" altLang="en-US" sz="1100" b="1" spc="20" dirty="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、</a:t>
            </a:r>
            <a:endParaRPr kumimoji="0" lang="en-US" altLang="zh-TW" sz="1100" b="1" spc="20" dirty="0">
              <a:solidFill>
                <a:srgbClr val="4094A0"/>
              </a:solidFill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  <a:p>
            <a:pPr algn="ctr">
              <a:lnSpc>
                <a:spcPct val="150000"/>
              </a:lnSpc>
              <a:defRPr/>
            </a:pPr>
            <a:r>
              <a:rPr kumimoji="0" lang="zh-TW" altLang="en-US" sz="1100" b="1" spc="20" dirty="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門禁</a:t>
            </a:r>
            <a:r>
              <a:rPr kumimoji="0" lang="en-US" altLang="zh-TW" sz="1100" b="1" spc="20" dirty="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server</a:t>
            </a:r>
            <a:r>
              <a:rPr kumimoji="0" lang="zh-TW" altLang="en-US" sz="1100" b="1" spc="20" dirty="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、網路總機、傳統總機維護</a:t>
            </a:r>
            <a:endParaRPr kumimoji="0" lang="en-US" altLang="zh-TW" sz="1100" b="1" spc="20" dirty="0">
              <a:solidFill>
                <a:srgbClr val="4094A0"/>
              </a:solidFill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  <a:p>
            <a:pPr algn="ctr">
              <a:lnSpc>
                <a:spcPct val="150000"/>
              </a:lnSpc>
              <a:defRPr/>
            </a:pPr>
            <a:r>
              <a:rPr kumimoji="0" lang="zh-TW" altLang="en-US" sz="1100" b="1" spc="20" dirty="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及備援備份</a:t>
            </a:r>
            <a:endParaRPr kumimoji="0" lang="en-US" altLang="zh-TW" sz="1100" b="1" spc="20" dirty="0">
              <a:solidFill>
                <a:srgbClr val="4094A0"/>
              </a:solidFill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4260850" y="733425"/>
            <a:ext cx="1371600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kumimoji="0" lang="en-US" altLang="zh-TW" sz="1200" b="1" spc="2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Windows AD </a:t>
            </a:r>
            <a:r>
              <a:rPr kumimoji="0" lang="zh-TW" altLang="en-US" sz="1200" b="1" spc="2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維護</a:t>
            </a:r>
            <a:endParaRPr kumimoji="0" lang="en-US" altLang="zh-TW" sz="1200" b="1" spc="20">
              <a:solidFill>
                <a:srgbClr val="4094A0"/>
              </a:solidFill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  <a:p>
            <a:pPr algn="ctr">
              <a:lnSpc>
                <a:spcPct val="150000"/>
              </a:lnSpc>
              <a:defRPr/>
            </a:pPr>
            <a:r>
              <a:rPr kumimoji="0" lang="zh-TW" altLang="en-US" sz="1200" b="1" spc="2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電話總機</a:t>
            </a:r>
            <a:r>
              <a:rPr kumimoji="0" lang="en-US" altLang="zh-TW" sz="1200" b="1" spc="2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.</a:t>
            </a:r>
          </a:p>
          <a:p>
            <a:pPr algn="ctr">
              <a:defRPr/>
            </a:pPr>
            <a:endParaRPr kumimoji="0" lang="zh-TW" altLang="en-US" sz="1200" b="1" spc="20">
              <a:solidFill>
                <a:srgbClr val="4094A0"/>
              </a:solidFill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6326188" y="773113"/>
            <a:ext cx="1606550" cy="61436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kumimoji="0" lang="zh-TW" altLang="en-US" sz="1200" b="1" spc="2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兩岸多地</a:t>
            </a:r>
            <a:r>
              <a:rPr kumimoji="0" lang="en-US" altLang="zh-TW" sz="1200" b="1" spc="2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Windows AD</a:t>
            </a:r>
          </a:p>
          <a:p>
            <a:pPr algn="ctr">
              <a:lnSpc>
                <a:spcPct val="150000"/>
              </a:lnSpc>
              <a:defRPr/>
            </a:pPr>
            <a:r>
              <a:rPr kumimoji="0" lang="zh-TW" altLang="en-US" sz="1200" b="1" spc="2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維護及備援備份</a:t>
            </a:r>
            <a:r>
              <a:rPr kumimoji="0" lang="en-US" altLang="zh-TW" sz="1200" b="1" spc="20">
                <a:solidFill>
                  <a:srgbClr val="4094A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.</a:t>
            </a:r>
          </a:p>
        </p:txBody>
      </p:sp>
      <p:sp>
        <p:nvSpPr>
          <p:cNvPr id="45" name="文字方塊 44"/>
          <p:cNvSpPr txBox="1">
            <a:spLocks noChangeArrowheads="1"/>
          </p:cNvSpPr>
          <p:nvPr/>
        </p:nvSpPr>
        <p:spPr bwMode="auto">
          <a:xfrm>
            <a:off x="2986088" y="4084638"/>
            <a:ext cx="1922462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kumimoji="0" lang="zh-TW" altLang="en-US" sz="1200" b="1" spc="2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機房主機</a:t>
            </a:r>
            <a:r>
              <a:rPr kumimoji="0" lang="en-US" altLang="zh-TW" sz="1200" b="1" spc="2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Windows AD</a:t>
            </a:r>
            <a:r>
              <a:rPr kumimoji="0" lang="zh-TW" altLang="en-US" sz="1200" b="1" spc="2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、</a:t>
            </a:r>
            <a:endParaRPr kumimoji="0" lang="en-US" altLang="zh-TW" sz="1200" b="1" spc="20">
              <a:solidFill>
                <a:srgbClr val="002060"/>
              </a:solidFill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  <a:p>
            <a:pPr algn="ctr">
              <a:lnSpc>
                <a:spcPct val="150000"/>
              </a:lnSpc>
              <a:defRPr/>
            </a:pPr>
            <a:r>
              <a:rPr kumimoji="0" lang="en-US" altLang="zh-TW" sz="1200" b="1" spc="2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File</a:t>
            </a:r>
            <a:r>
              <a:rPr kumimoji="0" lang="zh-TW" altLang="en-US" sz="1200" b="1" spc="2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 </a:t>
            </a:r>
            <a:r>
              <a:rPr kumimoji="0" lang="en-US" altLang="zh-TW" sz="1200" b="1" spc="2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server</a:t>
            </a:r>
            <a:r>
              <a:rPr kumimoji="0" lang="zh-TW" altLang="en-US" sz="1200" b="1" spc="2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、</a:t>
            </a:r>
            <a:r>
              <a:rPr kumimoji="0" lang="en-US" altLang="zh-TW" sz="1200" b="1" spc="2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NAS</a:t>
            </a:r>
            <a:r>
              <a:rPr kumimoji="0" lang="zh-TW" altLang="en-US" sz="1200" b="1" spc="2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維護及</a:t>
            </a:r>
            <a:endParaRPr kumimoji="0" lang="en-US" altLang="zh-TW" sz="1200" b="1" spc="20">
              <a:solidFill>
                <a:srgbClr val="002060"/>
              </a:solidFill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  <a:p>
            <a:pPr algn="ctr">
              <a:lnSpc>
                <a:spcPct val="150000"/>
              </a:lnSpc>
              <a:defRPr/>
            </a:pPr>
            <a:r>
              <a:rPr kumimoji="0" lang="zh-TW" altLang="en-US" sz="1200" b="1" spc="2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備援備份</a:t>
            </a:r>
            <a:r>
              <a:rPr kumimoji="0" lang="en-US" altLang="zh-TW" sz="1200" b="1" spc="2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.</a:t>
            </a:r>
          </a:p>
        </p:txBody>
      </p:sp>
      <p:sp>
        <p:nvSpPr>
          <p:cNvPr id="46" name="文字方塊 45"/>
          <p:cNvSpPr txBox="1">
            <a:spLocks noChangeArrowheads="1"/>
          </p:cNvSpPr>
          <p:nvPr/>
        </p:nvSpPr>
        <p:spPr bwMode="auto">
          <a:xfrm>
            <a:off x="5232400" y="4084638"/>
            <a:ext cx="1597025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kumimoji="0" lang="en-US" altLang="zh-TW" sz="1200" b="1" spc="2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CCTV</a:t>
            </a:r>
            <a:r>
              <a:rPr kumimoji="0" lang="zh-TW" altLang="en-US" sz="1200" b="1" spc="2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監控規劃架設、</a:t>
            </a:r>
            <a:endParaRPr kumimoji="0" lang="en-US" altLang="zh-TW" sz="1200" b="1" spc="20">
              <a:solidFill>
                <a:srgbClr val="002060"/>
              </a:solidFill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  <a:p>
            <a:pPr algn="ctr">
              <a:lnSpc>
                <a:spcPct val="150000"/>
              </a:lnSpc>
              <a:defRPr/>
            </a:pPr>
            <a:r>
              <a:rPr kumimoji="0" lang="zh-TW" altLang="en-US" sz="1200" b="1" spc="2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門禁規劃架設、</a:t>
            </a:r>
            <a:endParaRPr kumimoji="0" lang="en-US" altLang="zh-TW" sz="1200" b="1" spc="20">
              <a:solidFill>
                <a:srgbClr val="002060"/>
              </a:solidFill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  <a:p>
            <a:pPr algn="ctr">
              <a:lnSpc>
                <a:spcPct val="150000"/>
              </a:lnSpc>
              <a:defRPr/>
            </a:pPr>
            <a:r>
              <a:rPr kumimoji="0" lang="zh-TW" altLang="en-US" sz="1200" b="1" spc="20">
                <a:solidFill>
                  <a:srgbClr val="002060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雲端總機規劃架設</a:t>
            </a:r>
            <a:endParaRPr kumimoji="0" lang="en-US" altLang="zh-TW" sz="1200" b="1" spc="20">
              <a:solidFill>
                <a:srgbClr val="002060"/>
              </a:solidFill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</p:txBody>
      </p:sp>
      <p:pic>
        <p:nvPicPr>
          <p:cNvPr id="15374" name="圖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4227513"/>
            <a:ext cx="18510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5" grpId="0"/>
      <p:bldP spid="36" grpId="0"/>
      <p:bldP spid="45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圖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630488"/>
            <a:ext cx="45370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le 1"/>
          <p:cNvSpPr txBox="1">
            <a:spLocks/>
          </p:cNvSpPr>
          <p:nvPr/>
        </p:nvSpPr>
        <p:spPr bwMode="auto">
          <a:xfrm>
            <a:off x="611188" y="176213"/>
            <a:ext cx="21304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1800">
                <a:solidFill>
                  <a:srgbClr val="595959"/>
                </a:solidFill>
                <a:latin typeface="華康新特明體" pitchFamily="49" charset="-120"/>
                <a:ea typeface="華康新特明體" pitchFamily="49" charset="-120"/>
              </a:rPr>
              <a:t>維護客戶</a:t>
            </a:r>
            <a:r>
              <a:rPr kumimoji="0" lang="en-US" altLang="zh-TW" sz="1200">
                <a:solidFill>
                  <a:srgbClr val="4094A0"/>
                </a:solidFill>
                <a:latin typeface="華康新特明體" pitchFamily="49" charset="-120"/>
                <a:ea typeface="華康新特明體" pitchFamily="49" charset="-120"/>
              </a:rPr>
              <a:t>(150up)</a:t>
            </a:r>
            <a:endParaRPr kumimoji="0" lang="en-GB" altLang="zh-CN" sz="1200">
              <a:solidFill>
                <a:srgbClr val="4094A0"/>
              </a:solidFill>
              <a:latin typeface="華康新特明體" pitchFamily="49" charset="-120"/>
              <a:ea typeface="華康新特明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606675"/>
            <a:ext cx="24479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文本框 113"/>
          <p:cNvSpPr txBox="1">
            <a:spLocks noChangeArrowheads="1"/>
          </p:cNvSpPr>
          <p:nvPr/>
        </p:nvSpPr>
        <p:spPr bwMode="auto">
          <a:xfrm>
            <a:off x="4427538" y="268288"/>
            <a:ext cx="41814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l"/>
            </a:pPr>
            <a:r>
              <a:rPr kumimoji="0" lang="zh-TW" altLang="en-US" sz="1600" b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宜聖科技股份有限公司</a:t>
            </a:r>
            <a:endParaRPr kumimoji="0" lang="en-US" altLang="zh-TW" sz="1600" b="1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l"/>
            </a:pPr>
            <a:r>
              <a:rPr kumimoji="0" lang="zh-TW" altLang="en-US" sz="1600" b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諾瑞特國際藥業股份有限公司</a:t>
            </a:r>
            <a:endParaRPr kumimoji="0" lang="en-US" altLang="zh-TW" sz="1600" b="1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l"/>
            </a:pPr>
            <a:r>
              <a:rPr kumimoji="0" lang="zh-TW" altLang="en-US" sz="1600" b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奧迪恩科技股份有限公司</a:t>
            </a:r>
            <a:endParaRPr kumimoji="0" lang="en-US" altLang="zh-TW" sz="1600" b="1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l"/>
            </a:pPr>
            <a:r>
              <a:rPr kumimoji="0" lang="zh-TW" altLang="en-US" sz="1600" b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西德有機化學製藥廠</a:t>
            </a:r>
            <a:endParaRPr kumimoji="0" lang="en-US" altLang="zh-TW" sz="1600" b="1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l"/>
            </a:pPr>
            <a:r>
              <a:rPr kumimoji="0" lang="zh-TW" altLang="en-US" sz="1600" b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新陳投資有限公司</a:t>
            </a:r>
            <a:endParaRPr kumimoji="0" lang="en-US" altLang="zh-TW" sz="1600" b="1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l"/>
            </a:pPr>
            <a:r>
              <a:rPr kumimoji="0" lang="zh-TW" altLang="en-US" sz="1600" b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泰業營造股份有限公司</a:t>
            </a:r>
            <a:endParaRPr kumimoji="0" lang="en-US" altLang="zh-TW" sz="1600" b="1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" name="文本框 113">
            <a:extLst/>
          </p:cNvPr>
          <p:cNvSpPr txBox="1"/>
          <p:nvPr/>
        </p:nvSpPr>
        <p:spPr>
          <a:xfrm>
            <a:off x="552450" y="700088"/>
            <a:ext cx="5127625" cy="4770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kumimoji="0"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新店行道會</a:t>
            </a:r>
            <a:endParaRPr kumimoji="0" lang="en-US" altLang="zh-TW" sz="16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kumimoji="0"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基隆市政府</a:t>
            </a:r>
            <a:endParaRPr kumimoji="0" lang="en-US" altLang="zh-TW" sz="16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kumimoji="0"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三峽分局</a:t>
            </a:r>
            <a:endParaRPr kumimoji="0" lang="en-US" altLang="zh-TW" sz="16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kumimoji="0"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台北市立成功高中</a:t>
            </a:r>
            <a:endParaRPr kumimoji="0" lang="en-US" altLang="zh-TW" sz="16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kumimoji="0"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香港商御智管理顧問有限公司</a:t>
            </a:r>
            <a:endParaRPr kumimoji="0" lang="en-US" altLang="zh-TW" sz="16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kumimoji="0"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香港商亞思博數位媒體股份有限公司</a:t>
            </a:r>
            <a:endParaRPr kumimoji="0" lang="en-US" altLang="zh-TW" sz="16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kumimoji="0"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CHLITINA</a:t>
            </a:r>
            <a:r>
              <a:rPr kumimoji="0"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克麗緹娜</a:t>
            </a:r>
            <a:endParaRPr kumimoji="0" lang="en-US" altLang="zh-TW" sz="16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kumimoji="0"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佳必琪國際公司 等</a:t>
            </a:r>
            <a:r>
              <a:rPr kumimoji="0"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1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1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等腰三角形 34">
            <a:extLst/>
          </p:cNvPr>
          <p:cNvSpPr/>
          <p:nvPr/>
        </p:nvSpPr>
        <p:spPr>
          <a:xfrm rot="16200000" flipH="1">
            <a:off x="7894637" y="41275"/>
            <a:ext cx="1311276" cy="1187450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pic>
        <p:nvPicPr>
          <p:cNvPr id="16392" name="圖片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50800"/>
            <a:ext cx="18510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 txBox="1">
            <a:spLocks/>
          </p:cNvSpPr>
          <p:nvPr/>
        </p:nvSpPr>
        <p:spPr bwMode="auto">
          <a:xfrm>
            <a:off x="611188" y="176213"/>
            <a:ext cx="21304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1800">
                <a:solidFill>
                  <a:srgbClr val="595959"/>
                </a:solidFill>
                <a:latin typeface="華康新特明體" pitchFamily="49" charset="-120"/>
                <a:ea typeface="華康新特明體" pitchFamily="49" charset="-120"/>
              </a:rPr>
              <a:t>客戶資訊表</a:t>
            </a:r>
            <a:endParaRPr kumimoji="0" lang="en-GB" altLang="zh-CN" sz="180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54" name="等腰三角形 53">
            <a:extLst/>
          </p:cNvPr>
          <p:cNvSpPr/>
          <p:nvPr/>
        </p:nvSpPr>
        <p:spPr>
          <a:xfrm rot="16200000" flipH="1">
            <a:off x="7894637" y="41275"/>
            <a:ext cx="1311276" cy="1187450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pic>
        <p:nvPicPr>
          <p:cNvPr id="53" name="圖片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71525"/>
            <a:ext cx="8713788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2903538" y="4535488"/>
            <a:ext cx="603250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600" spc="300" dirty="0">
                <a:solidFill>
                  <a:schemeClr val="accent6">
                    <a:lumMod val="7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針對維護客戶設備不同，來調整維護資訊表欄位細節。</a:t>
            </a:r>
            <a:endParaRPr kumimoji="0" lang="zh-TW" altLang="zh-TW" sz="1600" spc="300" dirty="0">
              <a:solidFill>
                <a:schemeClr val="accent6">
                  <a:lumMod val="75000"/>
                </a:schemeClr>
              </a:solidFill>
              <a:latin typeface="華康新特明體" panose="02020909000000000000" pitchFamily="49" charset="-120"/>
              <a:ea typeface="華康新特明體" panose="02020909000000000000" pitchFamily="49" charset="-120"/>
            </a:endParaRPr>
          </a:p>
        </p:txBody>
      </p:sp>
      <p:pic>
        <p:nvPicPr>
          <p:cNvPr id="17414" name="圖片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-20638"/>
            <a:ext cx="1851025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 txBox="1">
            <a:spLocks/>
          </p:cNvSpPr>
          <p:nvPr/>
        </p:nvSpPr>
        <p:spPr bwMode="auto">
          <a:xfrm>
            <a:off x="611188" y="176213"/>
            <a:ext cx="21304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1800">
                <a:solidFill>
                  <a:srgbClr val="595959"/>
                </a:solidFill>
                <a:latin typeface="華康新特明體" pitchFamily="49" charset="-120"/>
                <a:ea typeface="華康新特明體" pitchFamily="49" charset="-120"/>
              </a:rPr>
              <a:t>每月定期維護</a:t>
            </a:r>
            <a:endParaRPr kumimoji="0" lang="en-GB" altLang="zh-CN" sz="1800">
              <a:solidFill>
                <a:srgbClr val="595959"/>
              </a:solidFill>
              <a:latin typeface="Calibri" pitchFamily="34" charset="0"/>
              <a:ea typeface="宋体" pitchFamily="2" charset="-122"/>
            </a:endParaRPr>
          </a:p>
        </p:txBody>
      </p:sp>
      <p:pic>
        <p:nvPicPr>
          <p:cNvPr id="38" name="圖片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717550"/>
            <a:ext cx="642937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2178050"/>
            <a:ext cx="3036888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文字方塊 39"/>
          <p:cNvSpPr txBox="1"/>
          <p:nvPr/>
        </p:nvSpPr>
        <p:spPr>
          <a:xfrm>
            <a:off x="2903538" y="4535488"/>
            <a:ext cx="6275387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600" spc="300" dirty="0">
                <a:solidFill>
                  <a:schemeClr val="accent6">
                    <a:lumMod val="7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每月定期維護、記錄相關事項，並製作文件己保存記錄。</a:t>
            </a:r>
            <a:endParaRPr kumimoji="0" lang="zh-TW" altLang="zh-TW" sz="1600" spc="300" dirty="0">
              <a:solidFill>
                <a:schemeClr val="accent6">
                  <a:lumMod val="75000"/>
                </a:schemeClr>
              </a:solidFill>
              <a:latin typeface="華康新特明體" panose="02020909000000000000" pitchFamily="49" charset="-120"/>
              <a:ea typeface="華康新特明體" panose="02020909000000000000" pitchFamily="49" charset="-120"/>
            </a:endParaRPr>
          </a:p>
        </p:txBody>
      </p:sp>
      <p:pic>
        <p:nvPicPr>
          <p:cNvPr id="18438" name="圖片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-20638"/>
            <a:ext cx="1851025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>
            <a:extLst/>
          </p:cNvPr>
          <p:cNvSpPr/>
          <p:nvPr/>
        </p:nvSpPr>
        <p:spPr>
          <a:xfrm rot="16200000" flipH="1">
            <a:off x="7894637" y="41275"/>
            <a:ext cx="1311276" cy="1187450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19459" name="Title 1"/>
          <p:cNvSpPr txBox="1">
            <a:spLocks/>
          </p:cNvSpPr>
          <p:nvPr/>
        </p:nvSpPr>
        <p:spPr bwMode="auto">
          <a:xfrm>
            <a:off x="611188" y="176213"/>
            <a:ext cx="21304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1800">
                <a:solidFill>
                  <a:srgbClr val="595959"/>
                </a:solidFill>
                <a:latin typeface="華康新特明體" pitchFamily="49" charset="-120"/>
                <a:ea typeface="華康新特明體" pitchFamily="49" charset="-120"/>
              </a:rPr>
              <a:t>客戶文件資料</a:t>
            </a:r>
            <a:endParaRPr kumimoji="0" lang="en-GB" altLang="zh-CN" sz="1800">
              <a:solidFill>
                <a:srgbClr val="595959"/>
              </a:solidFill>
              <a:latin typeface="Calibri" pitchFamily="34" charset="0"/>
              <a:ea typeface="宋体" pitchFamily="2" charset="-122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79438"/>
            <a:ext cx="3432175" cy="440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90550"/>
            <a:ext cx="5008563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3995738" y="3717925"/>
            <a:ext cx="3108325" cy="787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600" spc="300" dirty="0">
                <a:solidFill>
                  <a:schemeClr val="accent6">
                    <a:lumMod val="7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依據客戶資料夾，</a:t>
            </a:r>
            <a:endParaRPr kumimoji="0" lang="en-US" altLang="zh-TW" sz="1600" spc="300" dirty="0">
              <a:solidFill>
                <a:schemeClr val="accent6">
                  <a:lumMod val="75000"/>
                </a:schemeClr>
              </a:solidFill>
              <a:latin typeface="華康新特明體" panose="02020909000000000000" pitchFamily="49" charset="-120"/>
              <a:ea typeface="華康新特明體" panose="02020909000000000000" pitchFamily="49" charset="-12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600" spc="300" dirty="0">
                <a:solidFill>
                  <a:schemeClr val="accent6">
                    <a:lumMod val="7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來放置客戶相關操作文件。</a:t>
            </a:r>
            <a:endParaRPr kumimoji="0" lang="zh-TW" altLang="zh-TW" sz="1600" spc="300" dirty="0">
              <a:solidFill>
                <a:schemeClr val="accent6">
                  <a:lumMod val="75000"/>
                </a:schemeClr>
              </a:solidFill>
              <a:latin typeface="華康新特明體" panose="02020909000000000000" pitchFamily="49" charset="-120"/>
              <a:ea typeface="華康新特明體" panose="02020909000000000000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3409950"/>
            <a:ext cx="1808162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圖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-20638"/>
            <a:ext cx="1851025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圖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-20638"/>
            <a:ext cx="1851025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等腰三角形 7">
            <a:extLst/>
          </p:cNvPr>
          <p:cNvSpPr/>
          <p:nvPr/>
        </p:nvSpPr>
        <p:spPr>
          <a:xfrm rot="16200000" flipH="1">
            <a:off x="7894637" y="41275"/>
            <a:ext cx="1311276" cy="1187450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20484" name="Title 1"/>
          <p:cNvSpPr txBox="1">
            <a:spLocks/>
          </p:cNvSpPr>
          <p:nvPr/>
        </p:nvSpPr>
        <p:spPr bwMode="auto">
          <a:xfrm>
            <a:off x="611188" y="176213"/>
            <a:ext cx="21304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1800">
                <a:solidFill>
                  <a:srgbClr val="595959"/>
                </a:solidFill>
                <a:latin typeface="華康新特明體" pitchFamily="49" charset="-120"/>
                <a:ea typeface="華康新特明體" pitchFamily="49" charset="-120"/>
              </a:rPr>
              <a:t>伺服器建置規劃</a:t>
            </a:r>
            <a:endParaRPr kumimoji="0" lang="en-GB" altLang="zh-CN" sz="1800">
              <a:solidFill>
                <a:srgbClr val="595959"/>
              </a:solidFill>
              <a:latin typeface="Calibri" pitchFamily="34" charset="0"/>
              <a:ea typeface="宋体" pitchFamily="2" charset="-122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635000"/>
            <a:ext cx="46196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176213"/>
            <a:ext cx="3297237" cy="484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>
            <a:extLst/>
          </p:cNvPr>
          <p:cNvSpPr txBox="1"/>
          <p:nvPr/>
        </p:nvSpPr>
        <p:spPr>
          <a:xfrm>
            <a:off x="4787900" y="3435350"/>
            <a:ext cx="461963" cy="1728788"/>
          </a:xfrm>
          <a:prstGeom prst="rect">
            <a:avLst/>
          </a:prstGeom>
          <a:noFill/>
        </p:spPr>
        <p:txBody>
          <a:bodyPr vert="eaVer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pc="3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VLAN</a:t>
            </a:r>
            <a:r>
              <a:rPr kumimoji="0" lang="zh-TW" altLang="en-US" spc="3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規畫表</a:t>
            </a:r>
          </a:p>
        </p:txBody>
      </p:sp>
      <p:sp>
        <p:nvSpPr>
          <p:cNvPr id="13" name="文字方塊 12">
            <a:extLst/>
          </p:cNvPr>
          <p:cNvSpPr txBox="1"/>
          <p:nvPr/>
        </p:nvSpPr>
        <p:spPr>
          <a:xfrm>
            <a:off x="3059113" y="3076575"/>
            <a:ext cx="205898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pc="3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雙備援架構規畫</a:t>
            </a:r>
          </a:p>
        </p:txBody>
      </p:sp>
      <p:pic>
        <p:nvPicPr>
          <p:cNvPr id="4" name="圖片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571750"/>
            <a:ext cx="2741613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>
            <a:extLst/>
          </p:cNvPr>
          <p:cNvSpPr/>
          <p:nvPr/>
        </p:nvSpPr>
        <p:spPr>
          <a:xfrm rot="16200000" flipH="1">
            <a:off x="7894637" y="41275"/>
            <a:ext cx="1311276" cy="1187450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11188" y="176213"/>
            <a:ext cx="5329237" cy="379412"/>
          </a:xfrm>
          <a:prstGeom prst="rect">
            <a:avLst/>
          </a:prstGeom>
        </p:spPr>
        <p:txBody>
          <a:bodyPr lIns="0" r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kumimoji="0" lang="en-US" altLang="zh-TW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Kaohom</a:t>
            </a:r>
            <a:r>
              <a:rPr kumimoji="0" lang="en-US" altLang="zh-TW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 KAP-AC</a:t>
            </a:r>
            <a:r>
              <a:rPr kumimoji="0" lang="zh-TW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 </a:t>
            </a:r>
            <a:r>
              <a:rPr kumimoji="0" lang="en-US" altLang="zh-TW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Wifi</a:t>
            </a:r>
            <a:r>
              <a:rPr kumimoji="0" lang="zh-TW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建置規劃</a:t>
            </a:r>
            <a:endParaRPr kumimoji="0" lang="en-US" altLang="zh-TW" sz="1800" dirty="0">
              <a:solidFill>
                <a:schemeClr val="tx1">
                  <a:lumMod val="65000"/>
                  <a:lumOff val="35000"/>
                </a:schemeClr>
              </a:solidFill>
              <a:latin typeface="華康新特明體" panose="02020909000000000000" pitchFamily="49" charset="-120"/>
              <a:ea typeface="華康新特明體" panose="02020909000000000000" pitchFamily="49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35000"/>
            <a:ext cx="7581900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-20638"/>
            <a:ext cx="1851025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等腰三角形 7">
            <a:extLst/>
          </p:cNvPr>
          <p:cNvSpPr/>
          <p:nvPr/>
        </p:nvSpPr>
        <p:spPr>
          <a:xfrm rot="16200000" flipH="1">
            <a:off x="7894637" y="41275"/>
            <a:ext cx="1311276" cy="1187450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11188" y="176213"/>
            <a:ext cx="5329237" cy="379412"/>
          </a:xfrm>
          <a:prstGeom prst="rect">
            <a:avLst/>
          </a:prstGeom>
        </p:spPr>
        <p:txBody>
          <a:bodyPr lIns="0" r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kumimoji="0" lang="en-US" altLang="zh-TW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Kaohom</a:t>
            </a:r>
            <a:r>
              <a:rPr kumimoji="0" lang="en-US" altLang="zh-TW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 KAP-AC</a:t>
            </a:r>
            <a:r>
              <a:rPr kumimoji="0" lang="zh-TW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 </a:t>
            </a:r>
            <a:r>
              <a:rPr kumimoji="0" lang="en-US" altLang="zh-TW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Wifi</a:t>
            </a:r>
            <a:r>
              <a:rPr kumimoji="0" lang="zh-TW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建置規劃</a:t>
            </a:r>
            <a:endParaRPr kumimoji="0" lang="en-US" altLang="zh-TW" sz="1800" dirty="0">
              <a:solidFill>
                <a:schemeClr val="tx1">
                  <a:lumMod val="65000"/>
                  <a:lumOff val="35000"/>
                </a:schemeClr>
              </a:solidFill>
              <a:latin typeface="華康新特明體" panose="02020909000000000000" pitchFamily="49" charset="-120"/>
              <a:ea typeface="華康新特明體" panose="02020909000000000000" pitchFamily="49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635000"/>
            <a:ext cx="7637463" cy="388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>
            <a:extLst/>
          </p:cNvPr>
          <p:cNvSpPr/>
          <p:nvPr/>
        </p:nvSpPr>
        <p:spPr>
          <a:xfrm rot="16200000" flipH="1">
            <a:off x="7894637" y="41275"/>
            <a:ext cx="1311276" cy="1187450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11188" y="176213"/>
            <a:ext cx="5329237" cy="379412"/>
          </a:xfrm>
          <a:prstGeom prst="rect">
            <a:avLst/>
          </a:prstGeom>
        </p:spPr>
        <p:txBody>
          <a:bodyPr lIns="0" r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kumimoji="0" lang="en-US" altLang="zh-TW" sz="1800" spc="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Kaohom</a:t>
            </a:r>
            <a:r>
              <a:rPr kumimoji="0" lang="en-US" altLang="zh-TW" sz="18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 KAP-AC</a:t>
            </a:r>
            <a:r>
              <a:rPr kumimoji="0" lang="zh-TW" altLang="en-US" sz="18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 </a:t>
            </a:r>
            <a:r>
              <a:rPr kumimoji="0" lang="en-US" altLang="zh-TW" sz="1800" spc="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Wifi</a:t>
            </a:r>
            <a:r>
              <a:rPr kumimoji="0" lang="zh-TW" altLang="en-US" sz="18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建置規劃</a:t>
            </a:r>
            <a:endParaRPr kumimoji="0" lang="en-US" altLang="zh-TW" sz="1800" spc="300" dirty="0">
              <a:solidFill>
                <a:schemeClr val="tx1">
                  <a:lumMod val="65000"/>
                  <a:lumOff val="35000"/>
                </a:schemeClr>
              </a:solidFill>
              <a:latin typeface="華康新特明體" panose="02020909000000000000" pitchFamily="49" charset="-120"/>
              <a:ea typeface="華康新特明體" panose="02020909000000000000" pitchFamily="49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79388" y="706438"/>
            <a:ext cx="7878762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600" spc="60" dirty="0">
                <a:latin typeface="華康細黑體" panose="020B0309000000000000" pitchFamily="49" charset="-120"/>
                <a:ea typeface="華康細黑體" panose="020B0309000000000000" pitchFamily="49" charset="-120"/>
              </a:rPr>
              <a:t>WIFI</a:t>
            </a:r>
            <a:r>
              <a:rPr kumimoji="0" lang="zh-TW" altLang="en-US" sz="1600" spc="60" dirty="0">
                <a:latin typeface="華康細黑體" panose="020B0309000000000000" pitchFamily="49" charset="-120"/>
                <a:ea typeface="華康細黑體" panose="020B0309000000000000" pitchFamily="49" charset="-120"/>
              </a:rPr>
              <a:t>點位平面圖標示，環境評估架設測試，以利</a:t>
            </a:r>
            <a:r>
              <a:rPr kumimoji="0" lang="en-US" altLang="zh-TW" sz="1600" spc="60" dirty="0">
                <a:latin typeface="華康細黑體" panose="020B0309000000000000" pitchFamily="49" charset="-120"/>
                <a:ea typeface="華康細黑體" panose="020B0309000000000000" pitchFamily="49" charset="-120"/>
              </a:rPr>
              <a:t>WIFI</a:t>
            </a:r>
            <a:r>
              <a:rPr kumimoji="0" lang="zh-TW" altLang="en-US" sz="1600" spc="60" dirty="0">
                <a:latin typeface="華康細黑體" panose="020B0309000000000000" pitchFamily="49" charset="-120"/>
                <a:ea typeface="華康細黑體" panose="020B0309000000000000" pitchFamily="49" charset="-120"/>
              </a:rPr>
              <a:t>達到最高效率，涵蓋率最廣，</a:t>
            </a:r>
            <a:endParaRPr kumimoji="0" lang="en-US" altLang="zh-TW" sz="1600" spc="60" dirty="0"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600" spc="60" dirty="0" err="1">
                <a:solidFill>
                  <a:schemeClr val="accent6">
                    <a:lumMod val="50000"/>
                  </a:schemeClr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Kaohom</a:t>
            </a:r>
            <a:r>
              <a:rPr kumimoji="0" lang="zh-TW" altLang="en-US" sz="1600" spc="60" dirty="0">
                <a:solidFill>
                  <a:schemeClr val="accent6">
                    <a:lumMod val="50000"/>
                  </a:schemeClr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品牌</a:t>
            </a:r>
            <a:r>
              <a:rPr kumimoji="0" lang="en-US" altLang="zh-TW" sz="1600" spc="60" dirty="0" err="1">
                <a:solidFill>
                  <a:schemeClr val="accent6">
                    <a:lumMod val="50000"/>
                  </a:schemeClr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wifi</a:t>
            </a:r>
            <a:r>
              <a:rPr kumimoji="0" lang="zh-TW" altLang="en-US" sz="1600" spc="60" dirty="0">
                <a:latin typeface="華康細黑體" panose="020B0309000000000000" pitchFamily="49" charset="-120"/>
                <a:ea typeface="華康細黑體" panose="020B0309000000000000" pitchFamily="49" charset="-120"/>
              </a:rPr>
              <a:t>外掛吊架，將</a:t>
            </a:r>
            <a:r>
              <a:rPr kumimoji="0" lang="en-US" altLang="zh-TW" sz="1600" spc="60" dirty="0">
                <a:latin typeface="華康細黑體" panose="020B0309000000000000" pitchFamily="49" charset="-120"/>
                <a:ea typeface="華康細黑體" panose="020B0309000000000000" pitchFamily="49" charset="-120"/>
              </a:rPr>
              <a:t>WIFI</a:t>
            </a:r>
            <a:r>
              <a:rPr kumimoji="0" lang="zh-TW" altLang="en-US" sz="1600" spc="60" dirty="0">
                <a:latin typeface="華康細黑體" panose="020B0309000000000000" pitchFamily="49" charset="-120"/>
                <a:ea typeface="華康細黑體" panose="020B0309000000000000" pitchFamily="49" charset="-120"/>
              </a:rPr>
              <a:t>吊掛於矽酸鈣板外使</a:t>
            </a:r>
            <a:r>
              <a:rPr kumimoji="0" lang="en-US" altLang="zh-TW" sz="1600" spc="60" dirty="0">
                <a:latin typeface="華康細黑體" panose="020B0309000000000000" pitchFamily="49" charset="-120"/>
                <a:ea typeface="華康細黑體" panose="020B0309000000000000" pitchFamily="49" charset="-120"/>
              </a:rPr>
              <a:t>WIFI</a:t>
            </a:r>
            <a:r>
              <a:rPr kumimoji="0" lang="zh-TW" altLang="en-US" sz="1600" spc="60" dirty="0">
                <a:latin typeface="華康細黑體" panose="020B0309000000000000" pitchFamily="49" charset="-120"/>
                <a:ea typeface="華康細黑體" panose="020B0309000000000000" pitchFamily="49" charset="-120"/>
              </a:rPr>
              <a:t>訊號不易受到干擾</a:t>
            </a:r>
            <a:r>
              <a:rPr kumimoji="0"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。</a:t>
            </a:r>
            <a:endParaRPr kumimoji="0" lang="zh-TW" altLang="en-US" sz="1600" spc="60" dirty="0"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8150"/>
            <a:ext cx="416877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等腰三角形 8">
            <a:extLst/>
          </p:cNvPr>
          <p:cNvSpPr/>
          <p:nvPr/>
        </p:nvSpPr>
        <p:spPr>
          <a:xfrm rot="5400000" flipH="1">
            <a:off x="1552575" y="4471988"/>
            <a:ext cx="592137" cy="534988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10" name="等腰三角形 9">
            <a:extLst/>
          </p:cNvPr>
          <p:cNvSpPr/>
          <p:nvPr/>
        </p:nvSpPr>
        <p:spPr>
          <a:xfrm rot="5400000" flipH="1">
            <a:off x="822325" y="4471988"/>
            <a:ext cx="592137" cy="534988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11" name="等腰三角形 10">
            <a:extLst/>
          </p:cNvPr>
          <p:cNvSpPr/>
          <p:nvPr/>
        </p:nvSpPr>
        <p:spPr>
          <a:xfrm rot="5400000" flipH="1">
            <a:off x="124619" y="4471194"/>
            <a:ext cx="592137" cy="536575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708150"/>
            <a:ext cx="244157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288" y="1708150"/>
            <a:ext cx="244157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圖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-20638"/>
            <a:ext cx="1851025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等腰三角形 28">
            <a:extLst/>
          </p:cNvPr>
          <p:cNvSpPr/>
          <p:nvPr/>
        </p:nvSpPr>
        <p:spPr>
          <a:xfrm rot="5400000">
            <a:off x="-180975" y="804863"/>
            <a:ext cx="3830637" cy="3468688"/>
          </a:xfrm>
          <a:prstGeom prst="triangle">
            <a:avLst/>
          </a:prstGeom>
          <a:solidFill>
            <a:srgbClr val="3842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27586" y="2304926"/>
            <a:ext cx="2213860" cy="783086"/>
            <a:chOff x="131933" y="927618"/>
            <a:chExt cx="2213860" cy="783086"/>
          </a:xfrm>
          <a:noFill/>
        </p:grpSpPr>
        <p:sp>
          <p:nvSpPr>
            <p:cNvPr id="5" name="Rectangle 2"/>
            <p:cNvSpPr/>
            <p:nvPr/>
          </p:nvSpPr>
          <p:spPr>
            <a:xfrm>
              <a:off x="131933" y="927618"/>
              <a:ext cx="2213860" cy="718342"/>
            </a:xfrm>
            <a:prstGeom prst="rect">
              <a:avLst/>
            </a:prstGeom>
            <a:grpFill/>
          </p:spPr>
          <p:txBody>
            <a:bodyPr>
              <a:normAutofit fontScale="40000" lnSpcReduction="20000"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CN" sz="5400" b="1" spc="300" dirty="0">
                  <a:solidFill>
                    <a:schemeClr val="bg1"/>
                  </a:solidFill>
                  <a:latin typeface="華康粗黑體" panose="020B0709000000000000" pitchFamily="49" charset="-120"/>
                  <a:ea typeface="華康粗黑體" panose="020B0709000000000000" pitchFamily="49" charset="-120"/>
                  <a:cs typeface="+mn-ea"/>
                  <a:sym typeface="+mn-lt"/>
                </a:rPr>
                <a:t>CONTENTS</a:t>
              </a:r>
            </a:p>
          </p:txBody>
        </p:sp>
        <p:sp>
          <p:nvSpPr>
            <p:cNvPr id="6" name="Rectangle 3"/>
            <p:cNvSpPr/>
            <p:nvPr/>
          </p:nvSpPr>
          <p:spPr>
            <a:xfrm>
              <a:off x="857546" y="1410621"/>
              <a:ext cx="1272223" cy="300083"/>
            </a:xfrm>
            <a:prstGeom prst="rect">
              <a:avLst/>
            </a:prstGeom>
            <a:grpFill/>
          </p:spPr>
          <p:txBody>
            <a:bodyPr wrap="none">
              <a:normAutofit fontScale="85000" lnSpcReduction="20000"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zh-CN" sz="2000" b="1" spc="3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4040188" y="1171575"/>
            <a:ext cx="3322637" cy="530225"/>
            <a:chOff x="1598315" y="1418185"/>
            <a:chExt cx="4430626" cy="707886"/>
          </a:xfrm>
        </p:grpSpPr>
        <p:sp>
          <p:nvSpPr>
            <p:cNvPr id="24" name="TextBox 6"/>
            <p:cNvSpPr txBox="1"/>
            <p:nvPr/>
          </p:nvSpPr>
          <p:spPr>
            <a:xfrm>
              <a:off x="1598315" y="1418185"/>
              <a:ext cx="656232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CN" sz="4000" dirty="0">
                  <a:solidFill>
                    <a:srgbClr val="38425D"/>
                  </a:solidFill>
                  <a:latin typeface="Calibri" panose="020F0502020204030204" pitchFamily="34" charset="0"/>
                  <a:ea typeface="+mn-ea"/>
                  <a:cs typeface="+mn-ea"/>
                  <a:sym typeface="+mn-lt"/>
                </a:rPr>
                <a:t>01</a:t>
              </a:r>
            </a:p>
          </p:txBody>
        </p:sp>
        <p:grpSp>
          <p:nvGrpSpPr>
            <p:cNvPr id="6168" name="Group 7"/>
            <p:cNvGrpSpPr>
              <a:grpSpLocks/>
            </p:cNvGrpSpPr>
            <p:nvPr/>
          </p:nvGrpSpPr>
          <p:grpSpPr bwMode="auto">
            <a:xfrm>
              <a:off x="2066367" y="1529264"/>
              <a:ext cx="3962574" cy="563232"/>
              <a:chOff x="3943834" y="704409"/>
              <a:chExt cx="3962574" cy="563232"/>
            </a:xfrm>
          </p:grpSpPr>
          <p:sp>
            <p:nvSpPr>
              <p:cNvPr id="6169" name="TextBox 8"/>
              <p:cNvSpPr txBox="1">
                <a:spLocks noChangeArrowheads="1"/>
              </p:cNvSpPr>
              <p:nvPr/>
            </p:nvSpPr>
            <p:spPr bwMode="auto">
              <a:xfrm>
                <a:off x="3943611" y="703540"/>
                <a:ext cx="3962797" cy="2437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0" tIns="0" rIns="0" bIns="0" anchor="b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9pPr>
              </a:lstStyle>
              <a:p>
                <a:pPr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0" lang="zh-TW" altLang="en-US" sz="1400" b="1">
                    <a:solidFill>
                      <a:srgbClr val="38425D"/>
                    </a:solidFill>
                    <a:latin typeface="華康粗黑體" pitchFamily="49" charset="-120"/>
                    <a:ea typeface="華康粗黑體" pitchFamily="49" charset="-120"/>
                  </a:rPr>
                  <a:t>公司簡介</a:t>
                </a:r>
                <a:endParaRPr kumimoji="0" lang="zh-CN" altLang="en-US" sz="1400" b="1">
                  <a:solidFill>
                    <a:srgbClr val="38425D"/>
                  </a:solidFill>
                  <a:latin typeface="華康粗黑體" pitchFamily="49" charset="-120"/>
                  <a:ea typeface="華康粗黑體" pitchFamily="49" charset="-120"/>
                </a:endParaRPr>
              </a:p>
            </p:txBody>
          </p:sp>
          <p:sp>
            <p:nvSpPr>
              <p:cNvPr id="6170" name="TextBox 9"/>
              <p:cNvSpPr txBox="1">
                <a:spLocks/>
              </p:cNvSpPr>
              <p:nvPr/>
            </p:nvSpPr>
            <p:spPr bwMode="auto">
              <a:xfrm>
                <a:off x="3943611" y="947274"/>
                <a:ext cx="3962797" cy="3200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00" tIns="0" rIns="0" bIns="0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9pPr>
              </a:lstStyle>
              <a:p>
                <a:pPr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0" lang="zh-TW" altLang="en-US" sz="900">
                    <a:solidFill>
                      <a:srgbClr val="38425D"/>
                    </a:solidFill>
                    <a:latin typeface="華康細黑體" pitchFamily="49" charset="-120"/>
                    <a:ea typeface="華康細黑體" pitchFamily="49" charset="-120"/>
                  </a:rPr>
                  <a:t>關於高宏、公司理念、相關部門</a:t>
                </a:r>
                <a:endParaRPr kumimoji="0" lang="zh-CN" altLang="en-US" sz="900">
                  <a:solidFill>
                    <a:srgbClr val="38425D"/>
                  </a:solidFill>
                  <a:latin typeface="華康細黑體" pitchFamily="49" charset="-120"/>
                  <a:ea typeface="華康細黑體" pitchFamily="49" charset="-120"/>
                </a:endParaRPr>
              </a:p>
            </p:txBody>
          </p:sp>
        </p:grp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4040188" y="2008188"/>
            <a:ext cx="3322637" cy="531812"/>
            <a:chOff x="1598315" y="2786337"/>
            <a:chExt cx="4430626" cy="707886"/>
          </a:xfrm>
        </p:grpSpPr>
        <p:sp>
          <p:nvSpPr>
            <p:cNvPr id="20" name="TextBox 11"/>
            <p:cNvSpPr txBox="1"/>
            <p:nvPr/>
          </p:nvSpPr>
          <p:spPr>
            <a:xfrm>
              <a:off x="1598315" y="2786337"/>
              <a:ext cx="717621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CN" sz="4000">
                  <a:solidFill>
                    <a:srgbClr val="68B7C3"/>
                  </a:solidFill>
                  <a:latin typeface="Calibri" panose="020F0502020204030204" pitchFamily="34" charset="0"/>
                  <a:ea typeface="+mn-ea"/>
                  <a:cs typeface="+mn-ea"/>
                  <a:sym typeface="+mn-lt"/>
                </a:rPr>
                <a:t>02</a:t>
              </a:r>
            </a:p>
          </p:txBody>
        </p:sp>
        <p:grpSp>
          <p:nvGrpSpPr>
            <p:cNvPr id="6164" name="Group 12"/>
            <p:cNvGrpSpPr>
              <a:grpSpLocks/>
            </p:cNvGrpSpPr>
            <p:nvPr/>
          </p:nvGrpSpPr>
          <p:grpSpPr bwMode="auto">
            <a:xfrm>
              <a:off x="2066367" y="2897416"/>
              <a:ext cx="3962574" cy="563232"/>
              <a:chOff x="3943834" y="704409"/>
              <a:chExt cx="3962574" cy="563232"/>
            </a:xfrm>
          </p:grpSpPr>
          <p:sp>
            <p:nvSpPr>
              <p:cNvPr id="6165" name="TextBox 13"/>
              <p:cNvSpPr txBox="1">
                <a:spLocks noChangeArrowheads="1"/>
              </p:cNvSpPr>
              <p:nvPr/>
            </p:nvSpPr>
            <p:spPr bwMode="auto">
              <a:xfrm>
                <a:off x="3943611" y="705323"/>
                <a:ext cx="3962797" cy="243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0" tIns="0" rIns="0" bIns="0" anchor="b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9pPr>
              </a:lstStyle>
              <a:p>
                <a:pPr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0" lang="zh-TW" altLang="en-US" sz="1400" b="1">
                    <a:solidFill>
                      <a:srgbClr val="68B7C3"/>
                    </a:solidFill>
                    <a:latin typeface="華康粗黑體" pitchFamily="49" charset="-120"/>
                    <a:ea typeface="華康粗黑體" pitchFamily="49" charset="-120"/>
                  </a:rPr>
                  <a:t>資訊委外</a:t>
                </a:r>
                <a:endParaRPr kumimoji="0" lang="zh-CN" altLang="en-US" sz="1400" b="1">
                  <a:solidFill>
                    <a:srgbClr val="68B7C3"/>
                  </a:solidFill>
                  <a:latin typeface="華康粗黑體" pitchFamily="49" charset="-120"/>
                  <a:ea typeface="華康粗黑體" pitchFamily="49" charset="-120"/>
                </a:endParaRPr>
              </a:p>
            </p:txBody>
          </p:sp>
          <p:sp>
            <p:nvSpPr>
              <p:cNvPr id="6166" name="TextBox 14"/>
              <p:cNvSpPr txBox="1">
                <a:spLocks/>
              </p:cNvSpPr>
              <p:nvPr/>
            </p:nvSpPr>
            <p:spPr bwMode="auto">
              <a:xfrm>
                <a:off x="3943611" y="948330"/>
                <a:ext cx="3962797" cy="319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00" tIns="0" rIns="0" bIns="0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9pPr>
              </a:lstStyle>
              <a:p>
                <a:pPr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0" lang="zh-TW" altLang="en-US" sz="1000">
                    <a:solidFill>
                      <a:srgbClr val="68B7C3"/>
                    </a:solidFill>
                    <a:latin typeface="華康細黑體" pitchFamily="49" charset="-120"/>
                    <a:ea typeface="華康細黑體" pitchFamily="49" charset="-120"/>
                  </a:rPr>
                  <a:t>器材維護、伺服器架構、監視器</a:t>
                </a:r>
                <a:r>
                  <a:rPr kumimoji="0" lang="en-US" altLang="zh-TW" sz="1000">
                    <a:solidFill>
                      <a:srgbClr val="68B7C3"/>
                    </a:solidFill>
                    <a:latin typeface="華康細黑體" pitchFamily="49" charset="-120"/>
                    <a:ea typeface="華康細黑體" pitchFamily="49" charset="-120"/>
                  </a:rPr>
                  <a:t>…</a:t>
                </a:r>
                <a:endParaRPr kumimoji="0" lang="zh-CN" altLang="en-US" sz="1000">
                  <a:solidFill>
                    <a:srgbClr val="68B7C3"/>
                  </a:solidFill>
                  <a:latin typeface="華康細黑體" pitchFamily="49" charset="-120"/>
                  <a:ea typeface="華康細黑體" pitchFamily="49" charset="-120"/>
                </a:endParaRPr>
              </a:p>
            </p:txBody>
          </p:sp>
        </p:grpSp>
      </p:grpSp>
      <p:grpSp>
        <p:nvGrpSpPr>
          <p:cNvPr id="10" name="Group 15"/>
          <p:cNvGrpSpPr>
            <a:grpSpLocks/>
          </p:cNvGrpSpPr>
          <p:nvPr/>
        </p:nvGrpSpPr>
        <p:grpSpPr bwMode="auto">
          <a:xfrm>
            <a:off x="4040188" y="2846388"/>
            <a:ext cx="3322637" cy="531812"/>
            <a:chOff x="1598315" y="4154489"/>
            <a:chExt cx="4430626" cy="707886"/>
          </a:xfrm>
        </p:grpSpPr>
        <p:sp>
          <p:nvSpPr>
            <p:cNvPr id="16" name="TextBox 16"/>
            <p:cNvSpPr txBox="1"/>
            <p:nvPr/>
          </p:nvSpPr>
          <p:spPr>
            <a:xfrm>
              <a:off x="1598315" y="4154489"/>
              <a:ext cx="732440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CN" sz="4000">
                  <a:solidFill>
                    <a:srgbClr val="38425D"/>
                  </a:solidFill>
                  <a:latin typeface="Calibri" panose="020F0502020204030204" pitchFamily="34" charset="0"/>
                  <a:ea typeface="+mn-ea"/>
                  <a:cs typeface="+mn-ea"/>
                  <a:sym typeface="+mn-lt"/>
                </a:rPr>
                <a:t>03</a:t>
              </a:r>
            </a:p>
          </p:txBody>
        </p:sp>
        <p:grpSp>
          <p:nvGrpSpPr>
            <p:cNvPr id="6160" name="Group 17"/>
            <p:cNvGrpSpPr>
              <a:grpSpLocks/>
            </p:cNvGrpSpPr>
            <p:nvPr/>
          </p:nvGrpSpPr>
          <p:grpSpPr bwMode="auto">
            <a:xfrm>
              <a:off x="2066367" y="4265568"/>
              <a:ext cx="3962574" cy="563232"/>
              <a:chOff x="3943834" y="704409"/>
              <a:chExt cx="3962574" cy="563232"/>
            </a:xfrm>
          </p:grpSpPr>
          <p:sp>
            <p:nvSpPr>
              <p:cNvPr id="6161" name="TextBox 18"/>
              <p:cNvSpPr txBox="1">
                <a:spLocks noChangeArrowheads="1"/>
              </p:cNvSpPr>
              <p:nvPr/>
            </p:nvSpPr>
            <p:spPr bwMode="auto">
              <a:xfrm>
                <a:off x="3943611" y="705323"/>
                <a:ext cx="3962797" cy="243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0" tIns="0" rIns="0" bIns="0" anchor="b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9pPr>
              </a:lstStyle>
              <a:p>
                <a:pPr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0" lang="zh-TW" altLang="en-US" sz="1400" b="1">
                    <a:solidFill>
                      <a:srgbClr val="38425D"/>
                    </a:solidFill>
                    <a:latin typeface="華康粗黑體" pitchFamily="49" charset="-120"/>
                    <a:ea typeface="華康粗黑體" pitchFamily="49" charset="-120"/>
                  </a:rPr>
                  <a:t>報修系統</a:t>
                </a:r>
                <a:endParaRPr kumimoji="0" lang="zh-CN" altLang="en-US" sz="1400" b="1">
                  <a:solidFill>
                    <a:srgbClr val="38425D"/>
                  </a:solidFill>
                  <a:latin typeface="華康粗黑體" pitchFamily="49" charset="-120"/>
                  <a:ea typeface="華康粗黑體" pitchFamily="49" charset="-120"/>
                </a:endParaRPr>
              </a:p>
            </p:txBody>
          </p:sp>
          <p:sp>
            <p:nvSpPr>
              <p:cNvPr id="6162" name="TextBox 19"/>
              <p:cNvSpPr txBox="1">
                <a:spLocks/>
              </p:cNvSpPr>
              <p:nvPr/>
            </p:nvSpPr>
            <p:spPr bwMode="auto">
              <a:xfrm>
                <a:off x="3943611" y="948330"/>
                <a:ext cx="3962797" cy="319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00" tIns="0" rIns="0" bIns="0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9pPr>
              </a:lstStyle>
              <a:p>
                <a:pPr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0" lang="zh-TW" altLang="en-US" sz="1000">
                    <a:solidFill>
                      <a:srgbClr val="38425D"/>
                    </a:solidFill>
                    <a:latin typeface="華康細黑體" pitchFamily="49" charset="-120"/>
                    <a:ea typeface="華康細黑體" pitchFamily="49" charset="-120"/>
                  </a:rPr>
                  <a:t>報修系統、報修流程</a:t>
                </a:r>
                <a:endParaRPr kumimoji="0" lang="zh-CN" altLang="en-US" sz="1000">
                  <a:solidFill>
                    <a:srgbClr val="38425D"/>
                  </a:solidFill>
                  <a:latin typeface="華康細黑體" pitchFamily="49" charset="-120"/>
                  <a:ea typeface="華康細黑體" pitchFamily="49" charset="-120"/>
                </a:endParaRPr>
              </a:p>
            </p:txBody>
          </p:sp>
        </p:grpSp>
      </p:grpSp>
      <p:grpSp>
        <p:nvGrpSpPr>
          <p:cNvPr id="11" name="Group 20"/>
          <p:cNvGrpSpPr>
            <a:grpSpLocks/>
          </p:cNvGrpSpPr>
          <p:nvPr/>
        </p:nvGrpSpPr>
        <p:grpSpPr bwMode="auto">
          <a:xfrm>
            <a:off x="4040188" y="3684588"/>
            <a:ext cx="3322637" cy="530225"/>
            <a:chOff x="1598315" y="5522641"/>
            <a:chExt cx="4430626" cy="707886"/>
          </a:xfrm>
        </p:grpSpPr>
        <p:sp>
          <p:nvSpPr>
            <p:cNvPr id="12" name="TextBox 21"/>
            <p:cNvSpPr txBox="1"/>
            <p:nvPr/>
          </p:nvSpPr>
          <p:spPr>
            <a:xfrm>
              <a:off x="1598315" y="5522641"/>
              <a:ext cx="717621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CN" sz="4000">
                  <a:solidFill>
                    <a:srgbClr val="68B7C3"/>
                  </a:solidFill>
                  <a:latin typeface="Calibri" panose="020F0502020204030204" pitchFamily="34" charset="0"/>
                  <a:ea typeface="+mn-ea"/>
                  <a:cs typeface="+mn-ea"/>
                  <a:sym typeface="+mn-lt"/>
                </a:rPr>
                <a:t>04</a:t>
              </a:r>
            </a:p>
          </p:txBody>
        </p:sp>
        <p:grpSp>
          <p:nvGrpSpPr>
            <p:cNvPr id="6156" name="Group 22"/>
            <p:cNvGrpSpPr>
              <a:grpSpLocks/>
            </p:cNvGrpSpPr>
            <p:nvPr/>
          </p:nvGrpSpPr>
          <p:grpSpPr bwMode="auto">
            <a:xfrm>
              <a:off x="2066367" y="5633720"/>
              <a:ext cx="3962574" cy="563232"/>
              <a:chOff x="3943834" y="704409"/>
              <a:chExt cx="3962574" cy="563232"/>
            </a:xfrm>
          </p:grpSpPr>
          <p:sp>
            <p:nvSpPr>
              <p:cNvPr id="6157" name="TextBox 23"/>
              <p:cNvSpPr txBox="1">
                <a:spLocks noChangeArrowheads="1"/>
              </p:cNvSpPr>
              <p:nvPr/>
            </p:nvSpPr>
            <p:spPr bwMode="auto">
              <a:xfrm>
                <a:off x="3943611" y="703540"/>
                <a:ext cx="3962797" cy="243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0" tIns="0" rIns="0" bIns="0" anchor="b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9pPr>
              </a:lstStyle>
              <a:p>
                <a:pPr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0" lang="zh-TW" altLang="en-US" sz="1400" b="1">
                    <a:solidFill>
                      <a:srgbClr val="68B7C3"/>
                    </a:solidFill>
                    <a:latin typeface="華康粗黑體" pitchFamily="49" charset="-120"/>
                    <a:ea typeface="華康粗黑體" pitchFamily="49" charset="-120"/>
                  </a:rPr>
                  <a:t>服務效益</a:t>
                </a:r>
                <a:endParaRPr kumimoji="0" lang="zh-CN" altLang="en-US" sz="1400" b="1">
                  <a:solidFill>
                    <a:srgbClr val="68B7C3"/>
                  </a:solidFill>
                  <a:latin typeface="華康粗黑體" pitchFamily="49" charset="-120"/>
                  <a:ea typeface="華康粗黑體" pitchFamily="49" charset="-120"/>
                </a:endParaRPr>
              </a:p>
            </p:txBody>
          </p:sp>
          <p:sp>
            <p:nvSpPr>
              <p:cNvPr id="6158" name="TextBox 24"/>
              <p:cNvSpPr txBox="1">
                <a:spLocks/>
              </p:cNvSpPr>
              <p:nvPr/>
            </p:nvSpPr>
            <p:spPr bwMode="auto">
              <a:xfrm>
                <a:off x="3943611" y="947273"/>
                <a:ext cx="3962797" cy="3200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00" tIns="0" rIns="0" bIns="0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9pPr>
              </a:lstStyle>
              <a:p>
                <a:pPr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0" lang="zh-TW" altLang="en-US" sz="1000">
                    <a:solidFill>
                      <a:srgbClr val="68B7C3"/>
                    </a:solidFill>
                    <a:latin typeface="華康細黑體" pitchFamily="49" charset="-120"/>
                    <a:ea typeface="華康細黑體" pitchFamily="49" charset="-120"/>
                  </a:rPr>
                  <a:t>常見問題</a:t>
                </a:r>
                <a:endParaRPr kumimoji="0" lang="zh-CN" altLang="en-US" sz="1000">
                  <a:solidFill>
                    <a:srgbClr val="68B7C3"/>
                  </a:solidFill>
                  <a:latin typeface="華康細黑體" pitchFamily="49" charset="-120"/>
                  <a:ea typeface="華康細黑體" pitchFamily="49" charset="-120"/>
                </a:endParaRPr>
              </a:p>
            </p:txBody>
          </p:sp>
        </p:grpSp>
      </p:grpSp>
      <p:sp>
        <p:nvSpPr>
          <p:cNvPr id="30" name="等腰三角形 29">
            <a:extLst/>
          </p:cNvPr>
          <p:cNvSpPr/>
          <p:nvPr/>
        </p:nvSpPr>
        <p:spPr>
          <a:xfrm rot="5400000">
            <a:off x="-142875" y="2728913"/>
            <a:ext cx="3028950" cy="2743200"/>
          </a:xfrm>
          <a:prstGeom prst="triangl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等腰三角形 30">
            <a:extLst/>
          </p:cNvPr>
          <p:cNvSpPr/>
          <p:nvPr/>
        </p:nvSpPr>
        <p:spPr>
          <a:xfrm rot="16200000" flipH="1">
            <a:off x="7363619" y="3418681"/>
            <a:ext cx="1868488" cy="1692275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6154" name="圖片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50800"/>
            <a:ext cx="18510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>
            <a:extLst/>
          </p:cNvPr>
          <p:cNvSpPr/>
          <p:nvPr/>
        </p:nvSpPr>
        <p:spPr>
          <a:xfrm rot="16200000" flipH="1">
            <a:off x="7894637" y="41275"/>
            <a:ext cx="1311276" cy="1187450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11188" y="176213"/>
            <a:ext cx="5329237" cy="379412"/>
          </a:xfrm>
          <a:prstGeom prst="rect">
            <a:avLst/>
          </a:prstGeom>
        </p:spPr>
        <p:txBody>
          <a:bodyPr lIns="0" r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kumimoji="0" lang="en-US" altLang="zh-TW" sz="1800" spc="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Kaohom</a:t>
            </a:r>
            <a:r>
              <a:rPr kumimoji="0" lang="en-US" altLang="zh-TW" sz="18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 KPBX</a:t>
            </a:r>
            <a:r>
              <a:rPr kumimoji="0" lang="zh-TW" altLang="en-US" sz="18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 雲端總機建置規劃</a:t>
            </a:r>
            <a:endParaRPr kumimoji="0" lang="en-US" altLang="zh-TW" sz="1800" spc="300" dirty="0">
              <a:solidFill>
                <a:schemeClr val="tx1">
                  <a:lumMod val="65000"/>
                  <a:lumOff val="35000"/>
                </a:schemeClr>
              </a:solidFill>
              <a:latin typeface="華康新特明體" panose="02020909000000000000" pitchFamily="49" charset="-120"/>
              <a:ea typeface="華康新特明體" panose="02020909000000000000" pitchFamily="49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8" y="555625"/>
            <a:ext cx="7127876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等腰三角形 9">
            <a:extLst/>
          </p:cNvPr>
          <p:cNvSpPr/>
          <p:nvPr/>
        </p:nvSpPr>
        <p:spPr>
          <a:xfrm rot="5400000" flipH="1">
            <a:off x="822325" y="4471988"/>
            <a:ext cx="592137" cy="534988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11" name="等腰三角形 10">
            <a:extLst/>
          </p:cNvPr>
          <p:cNvSpPr/>
          <p:nvPr/>
        </p:nvSpPr>
        <p:spPr>
          <a:xfrm rot="5400000" flipH="1">
            <a:off x="124619" y="4471194"/>
            <a:ext cx="592137" cy="536575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9" name="等腰三角形 8">
            <a:extLst/>
          </p:cNvPr>
          <p:cNvSpPr/>
          <p:nvPr/>
        </p:nvSpPr>
        <p:spPr>
          <a:xfrm rot="5400000" flipH="1">
            <a:off x="1552575" y="4471988"/>
            <a:ext cx="592137" cy="534988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732588" y="2608263"/>
            <a:ext cx="2236787" cy="230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600" dirty="0">
                <a:latin typeface="華康細黑體" panose="020B0309000000000000" pitchFamily="49" charset="-120"/>
                <a:ea typeface="華康細黑體" panose="020B0309000000000000" pitchFamily="49" charset="-120"/>
              </a:rPr>
              <a:t>透過網路可將各據點連</a:t>
            </a:r>
            <a:endParaRPr kumimoji="0" lang="en-US" altLang="zh-TW" sz="1600" dirty="0"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600" dirty="0">
                <a:latin typeface="華康細黑體" panose="020B0309000000000000" pitchFamily="49" charset="-120"/>
                <a:ea typeface="華康細黑體" panose="020B0309000000000000" pitchFamily="49" charset="-120"/>
              </a:rPr>
              <a:t>結到</a:t>
            </a:r>
            <a:r>
              <a:rPr kumimoji="0" lang="en-US" altLang="zh-TW" sz="1600" dirty="0">
                <a:latin typeface="華康細黑體" panose="020B0309000000000000" pitchFamily="49" charset="-120"/>
                <a:ea typeface="華康細黑體" panose="020B0309000000000000" pitchFamily="49" charset="-120"/>
              </a:rPr>
              <a:t>KPBX</a:t>
            </a:r>
            <a:r>
              <a:rPr kumimoji="0" lang="zh-TW" altLang="en-US" sz="1600" dirty="0">
                <a:latin typeface="華康細黑體" panose="020B0309000000000000" pitchFamily="49" charset="-120"/>
                <a:ea typeface="華康細黑體" panose="020B0309000000000000" pitchFamily="49" charset="-120"/>
              </a:rPr>
              <a:t>雲端總機</a:t>
            </a:r>
            <a:r>
              <a:rPr kumimoji="0" lang="zh-TW" altLang="en-US" sz="1600" dirty="0">
                <a:solidFill>
                  <a:schemeClr val="accent6">
                    <a:lumMod val="50000"/>
                  </a:schemeClr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跨國</a:t>
            </a:r>
            <a:endParaRPr kumimoji="0" lang="en-US" altLang="zh-TW" sz="1600" dirty="0">
              <a:solidFill>
                <a:schemeClr val="accent6">
                  <a:lumMod val="50000"/>
                </a:schemeClr>
              </a:solidFill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600" dirty="0">
                <a:solidFill>
                  <a:schemeClr val="accent6">
                    <a:lumMod val="50000"/>
                  </a:schemeClr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、跨點、跨企業互打、</a:t>
            </a:r>
            <a:endParaRPr kumimoji="0" lang="en-US" altLang="zh-TW" sz="1600" dirty="0">
              <a:solidFill>
                <a:schemeClr val="accent6">
                  <a:lumMod val="50000"/>
                </a:schemeClr>
              </a:solidFill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600" dirty="0">
                <a:solidFill>
                  <a:schemeClr val="accent6">
                    <a:lumMod val="50000"/>
                  </a:schemeClr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互轉完全免通話費</a:t>
            </a:r>
            <a:r>
              <a:rPr kumimoji="0" lang="zh-TW" altLang="en-US" sz="1600" dirty="0">
                <a:latin typeface="華康細黑體" panose="020B0309000000000000" pitchFamily="49" charset="-120"/>
                <a:ea typeface="華康細黑體" panose="020B0309000000000000" pitchFamily="49" charset="-120"/>
              </a:rPr>
              <a:t>。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600" dirty="0">
                <a:latin typeface="華康細黑體" panose="020B0309000000000000" pitchFamily="49" charset="-120"/>
                <a:ea typeface="華康細黑體" panose="020B0309000000000000" pitchFamily="49" charset="-120"/>
              </a:rPr>
              <a:t>KPBX</a:t>
            </a:r>
            <a:r>
              <a:rPr kumimoji="0" lang="zh-TW" altLang="en-US" sz="1600" dirty="0">
                <a:latin typeface="華康細黑體" panose="020B0309000000000000" pitchFamily="49" charset="-120"/>
                <a:ea typeface="華康細黑體" panose="020B0309000000000000" pitchFamily="49" charset="-120"/>
              </a:rPr>
              <a:t>雲端總機容量可達</a:t>
            </a:r>
            <a:endParaRPr kumimoji="0" lang="en-US" altLang="zh-TW" sz="1600" dirty="0"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600" dirty="0">
                <a:latin typeface="華康細黑體" panose="020B0309000000000000" pitchFamily="49" charset="-120"/>
                <a:ea typeface="華康細黑體" panose="020B0309000000000000" pitchFamily="49" charset="-120"/>
              </a:rPr>
              <a:t>30,000</a:t>
            </a:r>
            <a:r>
              <a:rPr kumimoji="0" lang="zh-TW" altLang="en-US" sz="1600" dirty="0">
                <a:latin typeface="華康細黑體" panose="020B0309000000000000" pitchFamily="49" charset="-120"/>
                <a:ea typeface="華康細黑體" panose="020B0309000000000000" pitchFamily="49" charset="-120"/>
              </a:rPr>
              <a:t>支分機。</a:t>
            </a:r>
            <a:endParaRPr kumimoji="0" lang="en-US" altLang="zh-TW" sz="1600" dirty="0"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</p:txBody>
      </p:sp>
      <p:pic>
        <p:nvPicPr>
          <p:cNvPr id="24585" name="圖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-20638"/>
            <a:ext cx="1851025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9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766763"/>
            <a:ext cx="6161087" cy="4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等腰三角形 7">
            <a:extLst/>
          </p:cNvPr>
          <p:cNvSpPr/>
          <p:nvPr/>
        </p:nvSpPr>
        <p:spPr>
          <a:xfrm rot="16200000" flipH="1">
            <a:off x="7894637" y="41275"/>
            <a:ext cx="1311276" cy="1187450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11188" y="176213"/>
            <a:ext cx="5329237" cy="379412"/>
          </a:xfrm>
          <a:prstGeom prst="rect">
            <a:avLst/>
          </a:prstGeom>
        </p:spPr>
        <p:txBody>
          <a:bodyPr lIns="0" r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kumimoji="0" lang="en-US" altLang="zh-TW" sz="18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IPCAM</a:t>
            </a:r>
            <a:r>
              <a:rPr kumimoji="0" lang="zh-TW" altLang="en-US" sz="18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 規劃架設及維護</a:t>
            </a:r>
            <a:endParaRPr kumimoji="0" lang="en-US" altLang="zh-TW" sz="1800" spc="300" dirty="0">
              <a:solidFill>
                <a:schemeClr val="tx1">
                  <a:lumMod val="65000"/>
                  <a:lumOff val="35000"/>
                </a:schemeClr>
              </a:solidFill>
              <a:latin typeface="華康新特明體" panose="02020909000000000000" pitchFamily="49" charset="-120"/>
              <a:ea typeface="華康新特明體" panose="02020909000000000000" pitchFamily="49" charset="-120"/>
            </a:endParaRPr>
          </a:p>
        </p:txBody>
      </p:sp>
      <p:sp>
        <p:nvSpPr>
          <p:cNvPr id="9" name="等腰三角形 8">
            <a:extLst/>
          </p:cNvPr>
          <p:cNvSpPr/>
          <p:nvPr/>
        </p:nvSpPr>
        <p:spPr>
          <a:xfrm rot="5400000" flipH="1">
            <a:off x="1552575" y="4471988"/>
            <a:ext cx="592137" cy="534988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10" name="等腰三角形 9">
            <a:extLst/>
          </p:cNvPr>
          <p:cNvSpPr/>
          <p:nvPr/>
        </p:nvSpPr>
        <p:spPr>
          <a:xfrm rot="5400000" flipH="1">
            <a:off x="822325" y="4471988"/>
            <a:ext cx="592137" cy="534988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11" name="等腰三角形 10">
            <a:extLst/>
          </p:cNvPr>
          <p:cNvSpPr/>
          <p:nvPr/>
        </p:nvSpPr>
        <p:spPr>
          <a:xfrm rot="5400000" flipH="1">
            <a:off x="124619" y="4471194"/>
            <a:ext cx="592137" cy="536575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" t="-452" r="23999" b="39822"/>
          <a:stretch>
            <a:fillRect/>
          </a:stretch>
        </p:blipFill>
        <p:spPr bwMode="auto">
          <a:xfrm>
            <a:off x="6529388" y="714375"/>
            <a:ext cx="2020887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51"/>
          <a:stretch>
            <a:fillRect/>
          </a:stretch>
        </p:blipFill>
        <p:spPr bwMode="auto">
          <a:xfrm>
            <a:off x="6529388" y="2995613"/>
            <a:ext cx="2036762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圖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-20638"/>
            <a:ext cx="1851025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>
            <a:extLst/>
          </p:cNvPr>
          <p:cNvSpPr/>
          <p:nvPr/>
        </p:nvSpPr>
        <p:spPr>
          <a:xfrm rot="16200000" flipH="1">
            <a:off x="7894637" y="41275"/>
            <a:ext cx="1311276" cy="1187450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525463"/>
            <a:ext cx="8021637" cy="43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itle 1"/>
          <p:cNvSpPr txBox="1">
            <a:spLocks/>
          </p:cNvSpPr>
          <p:nvPr/>
        </p:nvSpPr>
        <p:spPr>
          <a:xfrm>
            <a:off x="611188" y="176213"/>
            <a:ext cx="5329237" cy="379412"/>
          </a:xfrm>
          <a:prstGeom prst="rect">
            <a:avLst/>
          </a:prstGeom>
        </p:spPr>
        <p:txBody>
          <a:bodyPr lIns="0" r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kumimoji="0" lang="zh-TW" altLang="en-US" sz="18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監控系統遠端維護</a:t>
            </a:r>
            <a:endParaRPr kumimoji="0" lang="en-US" altLang="zh-TW" sz="1800" spc="300" dirty="0">
              <a:solidFill>
                <a:schemeClr val="tx1">
                  <a:lumMod val="65000"/>
                  <a:lumOff val="35000"/>
                </a:schemeClr>
              </a:solidFill>
              <a:latin typeface="華康新特明體" panose="02020909000000000000" pitchFamily="49" charset="-120"/>
              <a:ea typeface="華康新特明體" panose="02020909000000000000" pitchFamily="49" charset="-120"/>
            </a:endParaRPr>
          </a:p>
        </p:txBody>
      </p:sp>
      <p:sp>
        <p:nvSpPr>
          <p:cNvPr id="9" name="等腰三角形 8">
            <a:extLst/>
          </p:cNvPr>
          <p:cNvSpPr/>
          <p:nvPr/>
        </p:nvSpPr>
        <p:spPr>
          <a:xfrm rot="5400000" flipH="1">
            <a:off x="1552575" y="4471988"/>
            <a:ext cx="592137" cy="534988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10" name="等腰三角形 9">
            <a:extLst/>
          </p:cNvPr>
          <p:cNvSpPr/>
          <p:nvPr/>
        </p:nvSpPr>
        <p:spPr>
          <a:xfrm rot="5400000" flipH="1">
            <a:off x="822325" y="4471988"/>
            <a:ext cx="592137" cy="534988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11" name="等腰三角形 10">
            <a:extLst/>
          </p:cNvPr>
          <p:cNvSpPr/>
          <p:nvPr/>
        </p:nvSpPr>
        <p:spPr>
          <a:xfrm rot="5400000" flipH="1">
            <a:off x="124619" y="4471194"/>
            <a:ext cx="592137" cy="536575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pic>
        <p:nvPicPr>
          <p:cNvPr id="2663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-20638"/>
            <a:ext cx="1851025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>
            <a:extLst/>
          </p:cNvPr>
          <p:cNvSpPr/>
          <p:nvPr/>
        </p:nvSpPr>
        <p:spPr>
          <a:xfrm rot="16200000" flipH="1">
            <a:off x="7894637" y="41275"/>
            <a:ext cx="1311276" cy="1187450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11188" y="176213"/>
            <a:ext cx="5329237" cy="379412"/>
          </a:xfrm>
          <a:prstGeom prst="rect">
            <a:avLst/>
          </a:prstGeom>
        </p:spPr>
        <p:txBody>
          <a:bodyPr lIns="0" r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kumimoji="0" lang="zh-TW" altLang="en-US" sz="18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門禁考勤機及</a:t>
            </a:r>
            <a:r>
              <a:rPr kumimoji="0" lang="en-US" altLang="zh-TW" sz="18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SERVER</a:t>
            </a:r>
            <a:r>
              <a:rPr kumimoji="0" lang="zh-TW" altLang="en-US" sz="18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規劃架設及維護</a:t>
            </a:r>
            <a:endParaRPr kumimoji="0" lang="en-US" altLang="zh-TW" sz="1800" spc="300" dirty="0">
              <a:solidFill>
                <a:schemeClr val="tx1">
                  <a:lumMod val="65000"/>
                  <a:lumOff val="35000"/>
                </a:schemeClr>
              </a:solidFill>
              <a:latin typeface="華康新特明體" panose="02020909000000000000" pitchFamily="49" charset="-120"/>
              <a:ea typeface="華康新特明體" panose="02020909000000000000" pitchFamily="49" charset="-120"/>
            </a:endParaRPr>
          </a:p>
        </p:txBody>
      </p:sp>
      <p:sp>
        <p:nvSpPr>
          <p:cNvPr id="9" name="等腰三角形 8">
            <a:extLst/>
          </p:cNvPr>
          <p:cNvSpPr/>
          <p:nvPr/>
        </p:nvSpPr>
        <p:spPr>
          <a:xfrm rot="5400000" flipH="1">
            <a:off x="1552575" y="4471988"/>
            <a:ext cx="592137" cy="534988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10" name="等腰三角形 9">
            <a:extLst/>
          </p:cNvPr>
          <p:cNvSpPr/>
          <p:nvPr/>
        </p:nvSpPr>
        <p:spPr>
          <a:xfrm rot="5400000" flipH="1">
            <a:off x="822325" y="4471988"/>
            <a:ext cx="592137" cy="534988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11" name="等腰三角形 10">
            <a:extLst/>
          </p:cNvPr>
          <p:cNvSpPr/>
          <p:nvPr/>
        </p:nvSpPr>
        <p:spPr>
          <a:xfrm rot="5400000" flipH="1">
            <a:off x="124619" y="4471194"/>
            <a:ext cx="592137" cy="536575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15988"/>
            <a:ext cx="8418512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3" y="1825625"/>
            <a:ext cx="2414587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圖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-20638"/>
            <a:ext cx="1851025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>
            <a:extLst/>
          </p:cNvPr>
          <p:cNvSpPr/>
          <p:nvPr/>
        </p:nvSpPr>
        <p:spPr>
          <a:xfrm rot="16200000" flipH="1">
            <a:off x="7894637" y="41275"/>
            <a:ext cx="1311276" cy="1187450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11188" y="176213"/>
            <a:ext cx="5329237" cy="379412"/>
          </a:xfrm>
          <a:prstGeom prst="rect">
            <a:avLst/>
          </a:prstGeom>
        </p:spPr>
        <p:txBody>
          <a:bodyPr lIns="0" r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kumimoji="0" lang="zh-TW" altLang="en-US" sz="18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門禁考勤機及</a:t>
            </a:r>
            <a:r>
              <a:rPr kumimoji="0" lang="en-US" altLang="zh-TW" sz="18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SERVER</a:t>
            </a:r>
            <a:r>
              <a:rPr kumimoji="0" lang="zh-TW" altLang="en-US" sz="18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應用</a:t>
            </a:r>
            <a:endParaRPr kumimoji="0" lang="en-US" altLang="zh-TW" sz="1800" spc="300" dirty="0">
              <a:solidFill>
                <a:schemeClr val="tx1">
                  <a:lumMod val="65000"/>
                  <a:lumOff val="35000"/>
                </a:schemeClr>
              </a:solidFill>
              <a:latin typeface="華康新特明體" panose="02020909000000000000" pitchFamily="49" charset="-120"/>
              <a:ea typeface="華康新特明體" panose="02020909000000000000" pitchFamily="49" charset="-120"/>
            </a:endParaRPr>
          </a:p>
        </p:txBody>
      </p:sp>
      <p:sp>
        <p:nvSpPr>
          <p:cNvPr id="9" name="等腰三角形 8">
            <a:extLst/>
          </p:cNvPr>
          <p:cNvSpPr/>
          <p:nvPr/>
        </p:nvSpPr>
        <p:spPr>
          <a:xfrm rot="5400000" flipH="1">
            <a:off x="1552575" y="4471988"/>
            <a:ext cx="592137" cy="534988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10" name="等腰三角形 9">
            <a:extLst/>
          </p:cNvPr>
          <p:cNvSpPr/>
          <p:nvPr/>
        </p:nvSpPr>
        <p:spPr>
          <a:xfrm rot="5400000" flipH="1">
            <a:off x="822325" y="4471988"/>
            <a:ext cx="592137" cy="534988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11" name="等腰三角形 10">
            <a:extLst/>
          </p:cNvPr>
          <p:cNvSpPr/>
          <p:nvPr/>
        </p:nvSpPr>
        <p:spPr>
          <a:xfrm rot="5400000" flipH="1">
            <a:off x="124619" y="4471194"/>
            <a:ext cx="592137" cy="536575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pic>
        <p:nvPicPr>
          <p:cNvPr id="28679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138" y="631825"/>
            <a:ext cx="2300287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圖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758825"/>
            <a:ext cx="22987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直線單箭頭接點 13">
            <a:extLst/>
          </p:cNvPr>
          <p:cNvCxnSpPr>
            <a:cxnSpLocks/>
            <a:endCxn id="28682" idx="1"/>
          </p:cNvCxnSpPr>
          <p:nvPr/>
        </p:nvCxnSpPr>
        <p:spPr>
          <a:xfrm>
            <a:off x="2370138" y="1846263"/>
            <a:ext cx="1912937" cy="730250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prstDash val="lgDash"/>
            <a:headEnd type="arrow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8682" name="Picture 8" descr="ãWWWãçåçæå°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2166938"/>
            <a:ext cx="8191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直線單箭頭接點 15">
            <a:extLst/>
          </p:cNvPr>
          <p:cNvCxnSpPr>
            <a:cxnSpLocks/>
          </p:cNvCxnSpPr>
          <p:nvPr/>
        </p:nvCxnSpPr>
        <p:spPr>
          <a:xfrm flipV="1">
            <a:off x="1766888" y="1846263"/>
            <a:ext cx="609600" cy="411162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文字方塊 16">
            <a:extLst/>
          </p:cNvPr>
          <p:cNvSpPr txBox="1"/>
          <p:nvPr/>
        </p:nvSpPr>
        <p:spPr>
          <a:xfrm rot="1255109">
            <a:off x="3094038" y="2295525"/>
            <a:ext cx="81915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6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VPN</a:t>
            </a:r>
            <a:endParaRPr kumimoji="0" lang="zh-TW" altLang="en-US" sz="16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8" name="直線單箭頭接點 17">
            <a:extLst/>
          </p:cNvPr>
          <p:cNvCxnSpPr>
            <a:cxnSpLocks/>
          </p:cNvCxnSpPr>
          <p:nvPr/>
        </p:nvCxnSpPr>
        <p:spPr>
          <a:xfrm flipV="1">
            <a:off x="6289675" y="2406650"/>
            <a:ext cx="387350" cy="52070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8686" name="圖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3271838"/>
            <a:ext cx="90487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直線單箭頭接點 19">
            <a:extLst/>
          </p:cNvPr>
          <p:cNvCxnSpPr>
            <a:cxnSpLocks/>
          </p:cNvCxnSpPr>
          <p:nvPr/>
        </p:nvCxnSpPr>
        <p:spPr>
          <a:xfrm flipH="1" flipV="1">
            <a:off x="6819900" y="2436813"/>
            <a:ext cx="671513" cy="835025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8688" name="圖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50" y="1562100"/>
            <a:ext cx="1795463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直線單箭頭接點 21">
            <a:extLst/>
          </p:cNvPr>
          <p:cNvCxnSpPr>
            <a:cxnSpLocks/>
          </p:cNvCxnSpPr>
          <p:nvPr/>
        </p:nvCxnSpPr>
        <p:spPr>
          <a:xfrm flipV="1">
            <a:off x="6757988" y="1622425"/>
            <a:ext cx="0" cy="449263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直線單箭頭接點 22">
            <a:extLst/>
          </p:cNvPr>
          <p:cNvCxnSpPr>
            <a:cxnSpLocks/>
            <a:stCxn id="28682" idx="3"/>
          </p:cNvCxnSpPr>
          <p:nvPr/>
        </p:nvCxnSpPr>
        <p:spPr>
          <a:xfrm flipV="1">
            <a:off x="5102225" y="1700213"/>
            <a:ext cx="1352550" cy="876300"/>
          </a:xfrm>
          <a:prstGeom prst="straightConnector1">
            <a:avLst/>
          </a:prstGeom>
          <a:ln w="12700">
            <a:prstDash val="lgDash"/>
            <a:headEnd type="arrow"/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4" name="文字方塊 23">
            <a:extLst/>
          </p:cNvPr>
          <p:cNvSpPr txBox="1"/>
          <p:nvPr/>
        </p:nvSpPr>
        <p:spPr>
          <a:xfrm rot="19610104">
            <a:off x="5256213" y="1885950"/>
            <a:ext cx="798512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6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VPN</a:t>
            </a:r>
            <a:endParaRPr kumimoji="0" lang="zh-TW" altLang="en-US" sz="16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>
            <a:extLst/>
          </p:cNvPr>
          <p:cNvSpPr txBox="1"/>
          <p:nvPr/>
        </p:nvSpPr>
        <p:spPr>
          <a:xfrm>
            <a:off x="665163" y="1200150"/>
            <a:ext cx="57785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上海</a:t>
            </a:r>
          </a:p>
        </p:txBody>
      </p:sp>
      <p:sp>
        <p:nvSpPr>
          <p:cNvPr id="26" name="文字方塊 25">
            <a:extLst/>
          </p:cNvPr>
          <p:cNvSpPr txBox="1"/>
          <p:nvPr/>
        </p:nvSpPr>
        <p:spPr>
          <a:xfrm>
            <a:off x="5145088" y="874713"/>
            <a:ext cx="633412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台北</a:t>
            </a:r>
          </a:p>
        </p:txBody>
      </p:sp>
      <p:pic>
        <p:nvPicPr>
          <p:cNvPr id="28694" name="圖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336800"/>
            <a:ext cx="2208212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直線單箭頭接點 27">
            <a:extLst/>
          </p:cNvPr>
          <p:cNvCxnSpPr>
            <a:cxnSpLocks/>
          </p:cNvCxnSpPr>
          <p:nvPr/>
        </p:nvCxnSpPr>
        <p:spPr>
          <a:xfrm flipV="1">
            <a:off x="1217613" y="3343275"/>
            <a:ext cx="727075" cy="45720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直線單箭頭接點 28">
            <a:extLst/>
          </p:cNvPr>
          <p:cNvCxnSpPr>
            <a:cxnSpLocks/>
            <a:stCxn id="28694" idx="3"/>
          </p:cNvCxnSpPr>
          <p:nvPr/>
        </p:nvCxnSpPr>
        <p:spPr>
          <a:xfrm flipV="1">
            <a:off x="2940050" y="2986088"/>
            <a:ext cx="1560513" cy="177800"/>
          </a:xfrm>
          <a:prstGeom prst="straightConnector1">
            <a:avLst/>
          </a:prstGeom>
          <a:ln w="12700">
            <a:prstDash val="lgDash"/>
            <a:headEnd type="arrow"/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文字方塊 29">
            <a:extLst/>
          </p:cNvPr>
          <p:cNvSpPr txBox="1"/>
          <p:nvPr/>
        </p:nvSpPr>
        <p:spPr>
          <a:xfrm rot="21234643">
            <a:off x="3506788" y="3074988"/>
            <a:ext cx="85725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6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VPN</a:t>
            </a:r>
            <a:endParaRPr kumimoji="0" lang="zh-TW" altLang="en-US" sz="16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文字方塊 30">
            <a:extLst/>
          </p:cNvPr>
          <p:cNvSpPr txBox="1"/>
          <p:nvPr/>
        </p:nvSpPr>
        <p:spPr>
          <a:xfrm>
            <a:off x="261938" y="2765425"/>
            <a:ext cx="72707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中壢</a:t>
            </a:r>
          </a:p>
        </p:txBody>
      </p:sp>
      <p:sp>
        <p:nvSpPr>
          <p:cNvPr id="32" name="文字方塊 31">
            <a:extLst/>
          </p:cNvPr>
          <p:cNvSpPr txBox="1"/>
          <p:nvPr/>
        </p:nvSpPr>
        <p:spPr>
          <a:xfrm>
            <a:off x="1631950" y="2628900"/>
            <a:ext cx="16446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防火牆</a:t>
            </a:r>
          </a:p>
        </p:txBody>
      </p:sp>
      <p:sp>
        <p:nvSpPr>
          <p:cNvPr id="33" name="文字方塊 32">
            <a:extLst/>
          </p:cNvPr>
          <p:cNvSpPr txBox="1"/>
          <p:nvPr/>
        </p:nvSpPr>
        <p:spPr>
          <a:xfrm>
            <a:off x="1979613" y="1014413"/>
            <a:ext cx="162718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防火牆</a:t>
            </a:r>
          </a:p>
        </p:txBody>
      </p:sp>
      <p:sp>
        <p:nvSpPr>
          <p:cNvPr id="34" name="文字方塊 33">
            <a:extLst/>
          </p:cNvPr>
          <p:cNvSpPr txBox="1"/>
          <p:nvPr/>
        </p:nvSpPr>
        <p:spPr>
          <a:xfrm>
            <a:off x="7032625" y="896938"/>
            <a:ext cx="164306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防火牆</a:t>
            </a:r>
          </a:p>
        </p:txBody>
      </p:sp>
      <p:sp>
        <p:nvSpPr>
          <p:cNvPr id="35" name="文字方塊 34">
            <a:extLst/>
          </p:cNvPr>
          <p:cNvSpPr txBox="1"/>
          <p:nvPr/>
        </p:nvSpPr>
        <p:spPr>
          <a:xfrm>
            <a:off x="6529388" y="4291013"/>
            <a:ext cx="20764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考勤伺服器</a:t>
            </a:r>
          </a:p>
        </p:txBody>
      </p:sp>
      <p:pic>
        <p:nvPicPr>
          <p:cNvPr id="28703" name="圖片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08375"/>
            <a:ext cx="1020763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4" name="圖片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708150"/>
            <a:ext cx="1020763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5" name="圖片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25" y="2795588"/>
            <a:ext cx="1020763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圖片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916113"/>
            <a:ext cx="700087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7" name="圖片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-20638"/>
            <a:ext cx="1851025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圖片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4033838"/>
            <a:ext cx="700087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圖片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88" y="2814638"/>
            <a:ext cx="700087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等腰三角形 8">
            <a:extLst/>
          </p:cNvPr>
          <p:cNvSpPr/>
          <p:nvPr/>
        </p:nvSpPr>
        <p:spPr>
          <a:xfrm rot="5400000" flipH="1">
            <a:off x="1552575" y="4471988"/>
            <a:ext cx="592137" cy="534988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10" name="等腰三角形 9">
            <a:extLst/>
          </p:cNvPr>
          <p:cNvSpPr/>
          <p:nvPr/>
        </p:nvSpPr>
        <p:spPr>
          <a:xfrm rot="5400000" flipH="1">
            <a:off x="822325" y="4471988"/>
            <a:ext cx="592137" cy="534988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11" name="等腰三角形 10">
            <a:extLst/>
          </p:cNvPr>
          <p:cNvSpPr/>
          <p:nvPr/>
        </p:nvSpPr>
        <p:spPr>
          <a:xfrm rot="5400000" flipH="1">
            <a:off x="124619" y="4471194"/>
            <a:ext cx="592137" cy="536575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pic>
        <p:nvPicPr>
          <p:cNvPr id="29705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555625"/>
            <a:ext cx="8594725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等腰三角形 7">
            <a:extLst/>
          </p:cNvPr>
          <p:cNvSpPr/>
          <p:nvPr/>
        </p:nvSpPr>
        <p:spPr>
          <a:xfrm rot="16200000" flipH="1">
            <a:off x="7894637" y="41275"/>
            <a:ext cx="1311276" cy="1187450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11188" y="176213"/>
            <a:ext cx="5329237" cy="379412"/>
          </a:xfrm>
          <a:prstGeom prst="rect">
            <a:avLst/>
          </a:prstGeom>
        </p:spPr>
        <p:txBody>
          <a:bodyPr lIns="0" r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spcAft>
                <a:spcPts val="0"/>
              </a:spcAft>
              <a:defRPr/>
            </a:pPr>
            <a:r>
              <a:rPr kumimoji="0" lang="en-US" altLang="zh-TW" sz="18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Switch </a:t>
            </a:r>
            <a:r>
              <a:rPr kumimoji="0" lang="zh-TW" altLang="zh-TW" sz="18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規劃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50" y="2060575"/>
            <a:ext cx="30734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圖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-20638"/>
            <a:ext cx="1851025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2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-425450"/>
            <a:ext cx="32131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915988"/>
            <a:ext cx="5468938" cy="370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8"/>
          <a:stretch>
            <a:fillRect/>
          </a:stretch>
        </p:blipFill>
        <p:spPr bwMode="auto">
          <a:xfrm>
            <a:off x="4271963" y="2105025"/>
            <a:ext cx="467360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等腰三角形 7">
            <a:extLst/>
          </p:cNvPr>
          <p:cNvSpPr/>
          <p:nvPr/>
        </p:nvSpPr>
        <p:spPr>
          <a:xfrm rot="16200000" flipH="1">
            <a:off x="7894637" y="41275"/>
            <a:ext cx="1311276" cy="1187450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11188" y="176213"/>
            <a:ext cx="5329237" cy="379412"/>
          </a:xfrm>
          <a:prstGeom prst="rect">
            <a:avLst/>
          </a:prstGeom>
        </p:spPr>
        <p:txBody>
          <a:bodyPr lIns="0" r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kumimoji="0" lang="en-US" altLang="zh-TW" sz="18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Windows AD </a:t>
            </a:r>
            <a:r>
              <a:rPr kumimoji="0" lang="zh-TW" altLang="en-US" sz="18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維護</a:t>
            </a:r>
            <a:endParaRPr kumimoji="0" lang="en-US" altLang="zh-TW" sz="1800" spc="300" dirty="0">
              <a:solidFill>
                <a:schemeClr val="tx1">
                  <a:lumMod val="65000"/>
                  <a:lumOff val="35000"/>
                </a:schemeClr>
              </a:solidFill>
              <a:latin typeface="華康新特明體" panose="02020909000000000000" pitchFamily="49" charset="-120"/>
              <a:ea typeface="華康新特明體" panose="02020909000000000000" pitchFamily="49" charset="-120"/>
            </a:endParaRPr>
          </a:p>
        </p:txBody>
      </p:sp>
      <p:sp>
        <p:nvSpPr>
          <p:cNvPr id="9" name="等腰三角形 8">
            <a:extLst/>
          </p:cNvPr>
          <p:cNvSpPr/>
          <p:nvPr/>
        </p:nvSpPr>
        <p:spPr>
          <a:xfrm rot="5400000" flipH="1">
            <a:off x="1552575" y="4471988"/>
            <a:ext cx="592137" cy="534988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10" name="等腰三角形 9">
            <a:extLst/>
          </p:cNvPr>
          <p:cNvSpPr/>
          <p:nvPr/>
        </p:nvSpPr>
        <p:spPr>
          <a:xfrm rot="5400000" flipH="1">
            <a:off x="822325" y="4471988"/>
            <a:ext cx="592137" cy="534988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11" name="等腰三角形 10">
            <a:extLst/>
          </p:cNvPr>
          <p:cNvSpPr/>
          <p:nvPr/>
        </p:nvSpPr>
        <p:spPr>
          <a:xfrm rot="5400000" flipH="1">
            <a:off x="124619" y="4471194"/>
            <a:ext cx="592137" cy="536575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pic>
        <p:nvPicPr>
          <p:cNvPr id="30730" name="圖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-20638"/>
            <a:ext cx="1851025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3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549275"/>
            <a:ext cx="6732587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2185988"/>
            <a:ext cx="307657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等腰三角形 7">
            <a:extLst/>
          </p:cNvPr>
          <p:cNvSpPr/>
          <p:nvPr/>
        </p:nvSpPr>
        <p:spPr>
          <a:xfrm rot="16200000" flipH="1">
            <a:off x="7894637" y="41275"/>
            <a:ext cx="1311276" cy="1187450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11188" y="176213"/>
            <a:ext cx="5329237" cy="379412"/>
          </a:xfrm>
          <a:prstGeom prst="rect">
            <a:avLst/>
          </a:prstGeom>
        </p:spPr>
        <p:txBody>
          <a:bodyPr lIns="0" r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kumimoji="0" lang="en-US" altLang="zh-TW" sz="18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DNS </a:t>
            </a:r>
            <a:r>
              <a:rPr kumimoji="0" lang="zh-TW" altLang="en-US" sz="18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管理 </a:t>
            </a:r>
            <a:r>
              <a:rPr kumimoji="0" lang="en-US" altLang="zh-TW" sz="18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&amp; Exchange </a:t>
            </a:r>
          </a:p>
        </p:txBody>
      </p:sp>
      <p:sp>
        <p:nvSpPr>
          <p:cNvPr id="9" name="等腰三角形 8">
            <a:extLst/>
          </p:cNvPr>
          <p:cNvSpPr/>
          <p:nvPr/>
        </p:nvSpPr>
        <p:spPr>
          <a:xfrm rot="5400000" flipH="1">
            <a:off x="1552575" y="4471988"/>
            <a:ext cx="592137" cy="534988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10" name="等腰三角形 9">
            <a:extLst/>
          </p:cNvPr>
          <p:cNvSpPr/>
          <p:nvPr/>
        </p:nvSpPr>
        <p:spPr>
          <a:xfrm rot="5400000" flipH="1">
            <a:off x="822325" y="4471988"/>
            <a:ext cx="592137" cy="534988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11" name="等腰三角形 10">
            <a:extLst/>
          </p:cNvPr>
          <p:cNvSpPr/>
          <p:nvPr/>
        </p:nvSpPr>
        <p:spPr>
          <a:xfrm rot="5400000" flipH="1">
            <a:off x="124619" y="4471194"/>
            <a:ext cx="592137" cy="536575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176463"/>
            <a:ext cx="4113212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圖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-20638"/>
            <a:ext cx="1851025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3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接连接符 3"/>
          <p:cNvSpPr>
            <a:spLocks/>
          </p:cNvSpPr>
          <p:nvPr/>
        </p:nvSpPr>
        <p:spPr bwMode="auto">
          <a:xfrm>
            <a:off x="1276350" y="202088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>
              <a:latin typeface="Calibri" panose="020F0502020204030204" pitchFamily="34" charset="0"/>
              <a:ea typeface="+mn-ea"/>
              <a:cs typeface="+mn-ea"/>
              <a:sym typeface="+mn-lt"/>
            </a:endParaRPr>
          </a:p>
        </p:txBody>
      </p:sp>
      <p:sp>
        <p:nvSpPr>
          <p:cNvPr id="5" name="直接连接符 4"/>
          <p:cNvSpPr>
            <a:spLocks/>
          </p:cNvSpPr>
          <p:nvPr/>
        </p:nvSpPr>
        <p:spPr bwMode="auto">
          <a:xfrm>
            <a:off x="1276350" y="202088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>
              <a:latin typeface="Calibri" panose="020F0502020204030204" pitchFamily="34" charset="0"/>
              <a:ea typeface="+mn-ea"/>
              <a:cs typeface="+mn-ea"/>
              <a:sym typeface="+mn-lt"/>
            </a:endParaRPr>
          </a:p>
        </p:txBody>
      </p:sp>
      <p:sp>
        <p:nvSpPr>
          <p:cNvPr id="6" name="直接连接符 5"/>
          <p:cNvSpPr>
            <a:spLocks/>
          </p:cNvSpPr>
          <p:nvPr/>
        </p:nvSpPr>
        <p:spPr bwMode="auto">
          <a:xfrm>
            <a:off x="1347788" y="202088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>
              <a:latin typeface="Calibri" panose="020F0502020204030204" pitchFamily="34" charset="0"/>
              <a:ea typeface="+mn-ea"/>
              <a:cs typeface="+mn-ea"/>
              <a:sym typeface="+mn-lt"/>
            </a:endParaRPr>
          </a:p>
        </p:txBody>
      </p:sp>
      <p:sp>
        <p:nvSpPr>
          <p:cNvPr id="7" name="直接连接符 6"/>
          <p:cNvSpPr>
            <a:spLocks/>
          </p:cNvSpPr>
          <p:nvPr/>
        </p:nvSpPr>
        <p:spPr bwMode="auto">
          <a:xfrm>
            <a:off x="1347788" y="202088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>
              <a:latin typeface="Calibri" panose="020F0502020204030204" pitchFamily="34" charset="0"/>
              <a:ea typeface="+mn-ea"/>
              <a:cs typeface="+mn-ea"/>
              <a:sym typeface="+mn-lt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11188" y="176213"/>
            <a:ext cx="4176712" cy="379412"/>
          </a:xfrm>
          <a:prstGeom prst="rect">
            <a:avLst/>
          </a:prstGeom>
        </p:spPr>
        <p:txBody>
          <a:bodyPr lIns="0" r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kumimoji="0" lang="zh-TW" altLang="en-US" sz="18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機房、機櫃建置佈線</a:t>
            </a:r>
            <a:endParaRPr kumimoji="0" lang="en-US" altLang="zh-TW" sz="1800" spc="300" dirty="0">
              <a:solidFill>
                <a:schemeClr val="tx1">
                  <a:lumMod val="65000"/>
                  <a:lumOff val="35000"/>
                </a:schemeClr>
              </a:solidFill>
              <a:latin typeface="華康新特明體" panose="02020909000000000000" pitchFamily="49" charset="-120"/>
              <a:ea typeface="華康新特明體" panose="02020909000000000000" pitchFamily="49" charset="-120"/>
            </a:endParaRP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1560513"/>
            <a:ext cx="36957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https://scontent-tpe1-1.xx.fbcdn.net/v/t1.0-9/p720x720/71652613_2586158528103483_4281043750760742912_o.jpg?_nc_cat=111&amp;_nc_ohc=PAyQvyPo7I8AQlfasuQHX-t2NjJFGQe2Ioc29HcgHur-yNLSel0JSnBmQ&amp;_nc_ht=scontent-tpe1-1.xx&amp;oh=b23289c2496ad21b0636e666afb621b1&amp;oe=5EA7CD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38"/>
          <a:stretch>
            <a:fillRect/>
          </a:stretch>
        </p:blipFill>
        <p:spPr bwMode="auto">
          <a:xfrm>
            <a:off x="-71438" y="1560513"/>
            <a:ext cx="2771776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8"/>
          <p:cNvGrpSpPr>
            <a:grpSpLocks/>
          </p:cNvGrpSpPr>
          <p:nvPr/>
        </p:nvGrpSpPr>
        <p:grpSpPr bwMode="auto">
          <a:xfrm>
            <a:off x="4273550" y="884238"/>
            <a:ext cx="677863" cy="684212"/>
            <a:chOff x="5363703" y="3332772"/>
            <a:chExt cx="1203050" cy="1214889"/>
          </a:xfrm>
        </p:grpSpPr>
        <p:sp>
          <p:nvSpPr>
            <p:cNvPr id="14" name="直接连接符 13"/>
            <p:cNvSpPr>
              <a:spLocks/>
            </p:cNvSpPr>
            <p:nvPr/>
          </p:nvSpPr>
          <p:spPr bwMode="auto">
            <a:xfrm>
              <a:off x="5363703" y="3332772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>
                <a:latin typeface="Calibri" panose="020F0502020204030204" pitchFamily="34" charset="0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" name="任意多边形: 形状 14"/>
            <p:cNvSpPr>
              <a:spLocks/>
            </p:cNvSpPr>
            <p:nvPr/>
          </p:nvSpPr>
          <p:spPr bwMode="auto">
            <a:xfrm rot="18988399" flipH="1">
              <a:off x="5363703" y="3346865"/>
              <a:ext cx="1203050" cy="1200796"/>
            </a:xfrm>
            <a:custGeom>
              <a:avLst/>
              <a:gdLst>
                <a:gd name="T0" fmla="*/ 3188 w 3399"/>
                <a:gd name="T1" fmla="*/ 209 h 3399"/>
                <a:gd name="T2" fmla="*/ 2961 w 3399"/>
                <a:gd name="T3" fmla="*/ 104 h 3399"/>
                <a:gd name="T4" fmla="*/ 1582 w 3399"/>
                <a:gd name="T5" fmla="*/ 562 h 3399"/>
                <a:gd name="T6" fmla="*/ 855 w 3399"/>
                <a:gd name="T7" fmla="*/ 624 h 3399"/>
                <a:gd name="T8" fmla="*/ 684 w 3399"/>
                <a:gd name="T9" fmla="*/ 795 h 3399"/>
                <a:gd name="T10" fmla="*/ 1099 w 3399"/>
                <a:gd name="T11" fmla="*/ 1209 h 3399"/>
                <a:gd name="T12" fmla="*/ 978 w 3399"/>
                <a:gd name="T13" fmla="*/ 2218 h 3399"/>
                <a:gd name="T14" fmla="*/ 336 w 3399"/>
                <a:gd name="T15" fmla="*/ 2339 h 3399"/>
                <a:gd name="T16" fmla="*/ 111 w 3399"/>
                <a:gd name="T17" fmla="*/ 2565 h 3399"/>
                <a:gd name="T18" fmla="*/ 550 w 3399"/>
                <a:gd name="T19" fmla="*/ 2769 h 3399"/>
                <a:gd name="T20" fmla="*/ 643 w 3399"/>
                <a:gd name="T21" fmla="*/ 2883 h 3399"/>
                <a:gd name="T22" fmla="*/ 835 w 3399"/>
                <a:gd name="T23" fmla="*/ 3289 h 3399"/>
                <a:gd name="T24" fmla="*/ 1061 w 3399"/>
                <a:gd name="T25" fmla="*/ 3063 h 3399"/>
                <a:gd name="T26" fmla="*/ 1182 w 3399"/>
                <a:gd name="T27" fmla="*/ 2421 h 3399"/>
                <a:gd name="T28" fmla="*/ 2190 w 3399"/>
                <a:gd name="T29" fmla="*/ 2299 h 3399"/>
                <a:gd name="T30" fmla="*/ 2605 w 3399"/>
                <a:gd name="T31" fmla="*/ 2713 h 3399"/>
                <a:gd name="T32" fmla="*/ 2775 w 3399"/>
                <a:gd name="T33" fmla="*/ 2543 h 3399"/>
                <a:gd name="T34" fmla="*/ 2837 w 3399"/>
                <a:gd name="T35" fmla="*/ 1816 h 3399"/>
                <a:gd name="T36" fmla="*/ 3294 w 3399"/>
                <a:gd name="T37" fmla="*/ 436 h 3399"/>
                <a:gd name="T38" fmla="*/ 3188 w 3399"/>
                <a:gd name="T39" fmla="*/ 210 h 3399"/>
                <a:gd name="T40" fmla="*/ 3188 w 3399"/>
                <a:gd name="T41" fmla="*/ 210 h 3399"/>
                <a:gd name="T42" fmla="*/ 3188 w 3399"/>
                <a:gd name="T43" fmla="*/ 210 h 3399"/>
                <a:gd name="T44" fmla="*/ 3188 w 3399"/>
                <a:gd name="T45" fmla="*/ 209 h 3399"/>
                <a:gd name="T46" fmla="*/ 3188 w 3399"/>
                <a:gd name="T47" fmla="*/ 209 h 3399"/>
                <a:gd name="T48" fmla="*/ 2864 w 3399"/>
                <a:gd name="T49" fmla="*/ 824 h 3399"/>
                <a:gd name="T50" fmla="*/ 2578 w 3399"/>
                <a:gd name="T51" fmla="*/ 821 h 3399"/>
                <a:gd name="T52" fmla="*/ 2574 w 3399"/>
                <a:gd name="T53" fmla="*/ 534 h 3399"/>
                <a:gd name="T54" fmla="*/ 2861 w 3399"/>
                <a:gd name="T55" fmla="*/ 537 h 3399"/>
                <a:gd name="T56" fmla="*/ 2864 w 3399"/>
                <a:gd name="T57" fmla="*/ 824 h 3399"/>
                <a:gd name="T58" fmla="*/ 2864 w 3399"/>
                <a:gd name="T59" fmla="*/ 824 h 3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399" h="3399">
                  <a:moveTo>
                    <a:pt x="3188" y="209"/>
                  </a:moveTo>
                  <a:cubicBezTo>
                    <a:pt x="3132" y="154"/>
                    <a:pt x="3037" y="117"/>
                    <a:pt x="2961" y="104"/>
                  </a:cubicBezTo>
                  <a:cubicBezTo>
                    <a:pt x="2375" y="0"/>
                    <a:pt x="1855" y="327"/>
                    <a:pt x="1582" y="562"/>
                  </a:cubicBezTo>
                  <a:cubicBezTo>
                    <a:pt x="1431" y="552"/>
                    <a:pt x="855" y="624"/>
                    <a:pt x="855" y="624"/>
                  </a:cubicBezTo>
                  <a:cubicBezTo>
                    <a:pt x="551" y="663"/>
                    <a:pt x="684" y="795"/>
                    <a:pt x="684" y="795"/>
                  </a:cubicBezTo>
                  <a:cubicBezTo>
                    <a:pt x="1099" y="1209"/>
                    <a:pt x="1099" y="1209"/>
                    <a:pt x="1099" y="1209"/>
                  </a:cubicBezTo>
                  <a:cubicBezTo>
                    <a:pt x="884" y="1916"/>
                    <a:pt x="1014" y="2047"/>
                    <a:pt x="978" y="2218"/>
                  </a:cubicBezTo>
                  <a:cubicBezTo>
                    <a:pt x="942" y="2389"/>
                    <a:pt x="655" y="2319"/>
                    <a:pt x="336" y="2339"/>
                  </a:cubicBezTo>
                  <a:cubicBezTo>
                    <a:pt x="18" y="2359"/>
                    <a:pt x="0" y="2473"/>
                    <a:pt x="111" y="2565"/>
                  </a:cubicBezTo>
                  <a:cubicBezTo>
                    <a:pt x="194" y="2634"/>
                    <a:pt x="436" y="2727"/>
                    <a:pt x="550" y="2769"/>
                  </a:cubicBezTo>
                  <a:cubicBezTo>
                    <a:pt x="577" y="2783"/>
                    <a:pt x="616" y="2814"/>
                    <a:pt x="643" y="2883"/>
                  </a:cubicBezTo>
                  <a:cubicBezTo>
                    <a:pt x="688" y="3005"/>
                    <a:pt x="772" y="3213"/>
                    <a:pt x="835" y="3289"/>
                  </a:cubicBezTo>
                  <a:cubicBezTo>
                    <a:pt x="927" y="3399"/>
                    <a:pt x="1041" y="3382"/>
                    <a:pt x="1061" y="3063"/>
                  </a:cubicBezTo>
                  <a:cubicBezTo>
                    <a:pt x="1081" y="2744"/>
                    <a:pt x="1011" y="2458"/>
                    <a:pt x="1182" y="2421"/>
                  </a:cubicBezTo>
                  <a:cubicBezTo>
                    <a:pt x="1353" y="2385"/>
                    <a:pt x="1483" y="2515"/>
                    <a:pt x="2190" y="2299"/>
                  </a:cubicBezTo>
                  <a:cubicBezTo>
                    <a:pt x="2605" y="2713"/>
                    <a:pt x="2605" y="2713"/>
                    <a:pt x="2605" y="2713"/>
                  </a:cubicBezTo>
                  <a:cubicBezTo>
                    <a:pt x="2605" y="2713"/>
                    <a:pt x="2737" y="2847"/>
                    <a:pt x="2775" y="2543"/>
                  </a:cubicBezTo>
                  <a:cubicBezTo>
                    <a:pt x="2775" y="2543"/>
                    <a:pt x="2847" y="1967"/>
                    <a:pt x="2837" y="1816"/>
                  </a:cubicBezTo>
                  <a:cubicBezTo>
                    <a:pt x="3072" y="1542"/>
                    <a:pt x="3399" y="1022"/>
                    <a:pt x="3294" y="436"/>
                  </a:cubicBezTo>
                  <a:cubicBezTo>
                    <a:pt x="3280" y="360"/>
                    <a:pt x="3244" y="266"/>
                    <a:pt x="3188" y="210"/>
                  </a:cubicBezTo>
                  <a:cubicBezTo>
                    <a:pt x="3188" y="210"/>
                    <a:pt x="3188" y="210"/>
                    <a:pt x="3188" y="210"/>
                  </a:cubicBezTo>
                  <a:cubicBezTo>
                    <a:pt x="3188" y="210"/>
                    <a:pt x="3188" y="210"/>
                    <a:pt x="3188" y="210"/>
                  </a:cubicBezTo>
                  <a:cubicBezTo>
                    <a:pt x="3188" y="209"/>
                    <a:pt x="3188" y="209"/>
                    <a:pt x="3188" y="209"/>
                  </a:cubicBezTo>
                  <a:cubicBezTo>
                    <a:pt x="3188" y="209"/>
                    <a:pt x="3188" y="209"/>
                    <a:pt x="3188" y="209"/>
                  </a:cubicBezTo>
                  <a:close/>
                  <a:moveTo>
                    <a:pt x="2864" y="824"/>
                  </a:moveTo>
                  <a:cubicBezTo>
                    <a:pt x="2786" y="902"/>
                    <a:pt x="2657" y="900"/>
                    <a:pt x="2578" y="821"/>
                  </a:cubicBezTo>
                  <a:cubicBezTo>
                    <a:pt x="2497" y="740"/>
                    <a:pt x="2496" y="612"/>
                    <a:pt x="2574" y="534"/>
                  </a:cubicBezTo>
                  <a:cubicBezTo>
                    <a:pt x="2652" y="456"/>
                    <a:pt x="2780" y="457"/>
                    <a:pt x="2861" y="537"/>
                  </a:cubicBezTo>
                  <a:cubicBezTo>
                    <a:pt x="2940" y="617"/>
                    <a:pt x="2942" y="746"/>
                    <a:pt x="2864" y="824"/>
                  </a:cubicBezTo>
                  <a:cubicBezTo>
                    <a:pt x="2864" y="824"/>
                    <a:pt x="2864" y="824"/>
                    <a:pt x="2864" y="8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>
                <a:latin typeface="Calibri" panose="020F0502020204030204" pitchFamily="34" charset="0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8" name="任意多边形: 形状 17"/>
          <p:cNvSpPr>
            <a:spLocks/>
          </p:cNvSpPr>
          <p:nvPr/>
        </p:nvSpPr>
        <p:spPr bwMode="auto">
          <a:xfrm rot="18988399" flipH="1">
            <a:off x="1047750" y="817563"/>
            <a:ext cx="720725" cy="719137"/>
          </a:xfrm>
          <a:custGeom>
            <a:avLst/>
            <a:gdLst>
              <a:gd name="T0" fmla="*/ 3188 w 3399"/>
              <a:gd name="T1" fmla="*/ 209 h 3399"/>
              <a:gd name="T2" fmla="*/ 2961 w 3399"/>
              <a:gd name="T3" fmla="*/ 104 h 3399"/>
              <a:gd name="T4" fmla="*/ 1582 w 3399"/>
              <a:gd name="T5" fmla="*/ 562 h 3399"/>
              <a:gd name="T6" fmla="*/ 855 w 3399"/>
              <a:gd name="T7" fmla="*/ 624 h 3399"/>
              <a:gd name="T8" fmla="*/ 684 w 3399"/>
              <a:gd name="T9" fmla="*/ 795 h 3399"/>
              <a:gd name="T10" fmla="*/ 1099 w 3399"/>
              <a:gd name="T11" fmla="*/ 1209 h 3399"/>
              <a:gd name="T12" fmla="*/ 978 w 3399"/>
              <a:gd name="T13" fmla="*/ 2218 h 3399"/>
              <a:gd name="T14" fmla="*/ 336 w 3399"/>
              <a:gd name="T15" fmla="*/ 2339 h 3399"/>
              <a:gd name="T16" fmla="*/ 111 w 3399"/>
              <a:gd name="T17" fmla="*/ 2565 h 3399"/>
              <a:gd name="T18" fmla="*/ 550 w 3399"/>
              <a:gd name="T19" fmla="*/ 2769 h 3399"/>
              <a:gd name="T20" fmla="*/ 643 w 3399"/>
              <a:gd name="T21" fmla="*/ 2883 h 3399"/>
              <a:gd name="T22" fmla="*/ 835 w 3399"/>
              <a:gd name="T23" fmla="*/ 3289 h 3399"/>
              <a:gd name="T24" fmla="*/ 1061 w 3399"/>
              <a:gd name="T25" fmla="*/ 3063 h 3399"/>
              <a:gd name="T26" fmla="*/ 1182 w 3399"/>
              <a:gd name="T27" fmla="*/ 2421 h 3399"/>
              <a:gd name="T28" fmla="*/ 2190 w 3399"/>
              <a:gd name="T29" fmla="*/ 2299 h 3399"/>
              <a:gd name="T30" fmla="*/ 2605 w 3399"/>
              <a:gd name="T31" fmla="*/ 2713 h 3399"/>
              <a:gd name="T32" fmla="*/ 2775 w 3399"/>
              <a:gd name="T33" fmla="*/ 2543 h 3399"/>
              <a:gd name="T34" fmla="*/ 2837 w 3399"/>
              <a:gd name="T35" fmla="*/ 1816 h 3399"/>
              <a:gd name="T36" fmla="*/ 3294 w 3399"/>
              <a:gd name="T37" fmla="*/ 436 h 3399"/>
              <a:gd name="T38" fmla="*/ 3188 w 3399"/>
              <a:gd name="T39" fmla="*/ 210 h 3399"/>
              <a:gd name="T40" fmla="*/ 3188 w 3399"/>
              <a:gd name="T41" fmla="*/ 210 h 3399"/>
              <a:gd name="T42" fmla="*/ 3188 w 3399"/>
              <a:gd name="T43" fmla="*/ 210 h 3399"/>
              <a:gd name="T44" fmla="*/ 3188 w 3399"/>
              <a:gd name="T45" fmla="*/ 209 h 3399"/>
              <a:gd name="T46" fmla="*/ 3188 w 3399"/>
              <a:gd name="T47" fmla="*/ 209 h 3399"/>
              <a:gd name="T48" fmla="*/ 2864 w 3399"/>
              <a:gd name="T49" fmla="*/ 824 h 3399"/>
              <a:gd name="T50" fmla="*/ 2578 w 3399"/>
              <a:gd name="T51" fmla="*/ 821 h 3399"/>
              <a:gd name="T52" fmla="*/ 2574 w 3399"/>
              <a:gd name="T53" fmla="*/ 534 h 3399"/>
              <a:gd name="T54" fmla="*/ 2861 w 3399"/>
              <a:gd name="T55" fmla="*/ 537 h 3399"/>
              <a:gd name="T56" fmla="*/ 2864 w 3399"/>
              <a:gd name="T57" fmla="*/ 824 h 3399"/>
              <a:gd name="T58" fmla="*/ 2864 w 3399"/>
              <a:gd name="T59" fmla="*/ 824 h 3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399" h="3399">
                <a:moveTo>
                  <a:pt x="3188" y="209"/>
                </a:moveTo>
                <a:cubicBezTo>
                  <a:pt x="3132" y="154"/>
                  <a:pt x="3037" y="117"/>
                  <a:pt x="2961" y="104"/>
                </a:cubicBezTo>
                <a:cubicBezTo>
                  <a:pt x="2375" y="0"/>
                  <a:pt x="1855" y="327"/>
                  <a:pt x="1582" y="562"/>
                </a:cubicBezTo>
                <a:cubicBezTo>
                  <a:pt x="1431" y="552"/>
                  <a:pt x="855" y="624"/>
                  <a:pt x="855" y="624"/>
                </a:cubicBezTo>
                <a:cubicBezTo>
                  <a:pt x="551" y="663"/>
                  <a:pt x="684" y="795"/>
                  <a:pt x="684" y="795"/>
                </a:cubicBezTo>
                <a:cubicBezTo>
                  <a:pt x="1099" y="1209"/>
                  <a:pt x="1099" y="1209"/>
                  <a:pt x="1099" y="1209"/>
                </a:cubicBezTo>
                <a:cubicBezTo>
                  <a:pt x="884" y="1916"/>
                  <a:pt x="1014" y="2047"/>
                  <a:pt x="978" y="2218"/>
                </a:cubicBezTo>
                <a:cubicBezTo>
                  <a:pt x="942" y="2389"/>
                  <a:pt x="655" y="2319"/>
                  <a:pt x="336" y="2339"/>
                </a:cubicBezTo>
                <a:cubicBezTo>
                  <a:pt x="18" y="2359"/>
                  <a:pt x="0" y="2473"/>
                  <a:pt x="111" y="2565"/>
                </a:cubicBezTo>
                <a:cubicBezTo>
                  <a:pt x="194" y="2634"/>
                  <a:pt x="436" y="2727"/>
                  <a:pt x="550" y="2769"/>
                </a:cubicBezTo>
                <a:cubicBezTo>
                  <a:pt x="577" y="2783"/>
                  <a:pt x="616" y="2814"/>
                  <a:pt x="643" y="2883"/>
                </a:cubicBezTo>
                <a:cubicBezTo>
                  <a:pt x="688" y="3005"/>
                  <a:pt x="772" y="3213"/>
                  <a:pt x="835" y="3289"/>
                </a:cubicBezTo>
                <a:cubicBezTo>
                  <a:pt x="927" y="3399"/>
                  <a:pt x="1041" y="3382"/>
                  <a:pt x="1061" y="3063"/>
                </a:cubicBezTo>
                <a:cubicBezTo>
                  <a:pt x="1081" y="2744"/>
                  <a:pt x="1011" y="2458"/>
                  <a:pt x="1182" y="2421"/>
                </a:cubicBezTo>
                <a:cubicBezTo>
                  <a:pt x="1353" y="2385"/>
                  <a:pt x="1483" y="2515"/>
                  <a:pt x="2190" y="2299"/>
                </a:cubicBezTo>
                <a:cubicBezTo>
                  <a:pt x="2605" y="2713"/>
                  <a:pt x="2605" y="2713"/>
                  <a:pt x="2605" y="2713"/>
                </a:cubicBezTo>
                <a:cubicBezTo>
                  <a:pt x="2605" y="2713"/>
                  <a:pt x="2737" y="2847"/>
                  <a:pt x="2775" y="2543"/>
                </a:cubicBezTo>
                <a:cubicBezTo>
                  <a:pt x="2775" y="2543"/>
                  <a:pt x="2847" y="1967"/>
                  <a:pt x="2837" y="1816"/>
                </a:cubicBezTo>
                <a:cubicBezTo>
                  <a:pt x="3072" y="1542"/>
                  <a:pt x="3399" y="1022"/>
                  <a:pt x="3294" y="436"/>
                </a:cubicBezTo>
                <a:cubicBezTo>
                  <a:pt x="3280" y="360"/>
                  <a:pt x="3244" y="266"/>
                  <a:pt x="3188" y="210"/>
                </a:cubicBezTo>
                <a:cubicBezTo>
                  <a:pt x="3188" y="210"/>
                  <a:pt x="3188" y="210"/>
                  <a:pt x="3188" y="210"/>
                </a:cubicBezTo>
                <a:cubicBezTo>
                  <a:pt x="3188" y="210"/>
                  <a:pt x="3188" y="210"/>
                  <a:pt x="3188" y="210"/>
                </a:cubicBezTo>
                <a:cubicBezTo>
                  <a:pt x="3188" y="209"/>
                  <a:pt x="3188" y="209"/>
                  <a:pt x="3188" y="209"/>
                </a:cubicBezTo>
                <a:cubicBezTo>
                  <a:pt x="3188" y="209"/>
                  <a:pt x="3188" y="209"/>
                  <a:pt x="3188" y="209"/>
                </a:cubicBezTo>
                <a:close/>
                <a:moveTo>
                  <a:pt x="2864" y="824"/>
                </a:moveTo>
                <a:cubicBezTo>
                  <a:pt x="2786" y="902"/>
                  <a:pt x="2657" y="900"/>
                  <a:pt x="2578" y="821"/>
                </a:cubicBezTo>
                <a:cubicBezTo>
                  <a:pt x="2497" y="740"/>
                  <a:pt x="2496" y="612"/>
                  <a:pt x="2574" y="534"/>
                </a:cubicBezTo>
                <a:cubicBezTo>
                  <a:pt x="2652" y="456"/>
                  <a:pt x="2780" y="457"/>
                  <a:pt x="2861" y="537"/>
                </a:cubicBezTo>
                <a:cubicBezTo>
                  <a:pt x="2940" y="617"/>
                  <a:pt x="2942" y="746"/>
                  <a:pt x="2864" y="824"/>
                </a:cubicBezTo>
                <a:cubicBezTo>
                  <a:pt x="2864" y="824"/>
                  <a:pt x="2864" y="824"/>
                  <a:pt x="2864" y="8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>
              <a:latin typeface="Calibri" panose="020F0502020204030204" pitchFamily="34" charset="0"/>
              <a:ea typeface="+mn-ea"/>
              <a:cs typeface="+mn-ea"/>
              <a:sym typeface="+mn-lt"/>
            </a:endParaRPr>
          </a:p>
        </p:txBody>
      </p:sp>
      <p:sp>
        <p:nvSpPr>
          <p:cNvPr id="11" name="任意多边形: 形状 10"/>
          <p:cNvSpPr>
            <a:spLocks/>
          </p:cNvSpPr>
          <p:nvPr/>
        </p:nvSpPr>
        <p:spPr bwMode="auto">
          <a:xfrm rot="18988399" flipH="1">
            <a:off x="7456488" y="808038"/>
            <a:ext cx="720725" cy="719137"/>
          </a:xfrm>
          <a:custGeom>
            <a:avLst/>
            <a:gdLst>
              <a:gd name="T0" fmla="*/ 3188 w 3399"/>
              <a:gd name="T1" fmla="*/ 209 h 3399"/>
              <a:gd name="T2" fmla="*/ 2961 w 3399"/>
              <a:gd name="T3" fmla="*/ 104 h 3399"/>
              <a:gd name="T4" fmla="*/ 1582 w 3399"/>
              <a:gd name="T5" fmla="*/ 562 h 3399"/>
              <a:gd name="T6" fmla="*/ 855 w 3399"/>
              <a:gd name="T7" fmla="*/ 624 h 3399"/>
              <a:gd name="T8" fmla="*/ 684 w 3399"/>
              <a:gd name="T9" fmla="*/ 795 h 3399"/>
              <a:gd name="T10" fmla="*/ 1099 w 3399"/>
              <a:gd name="T11" fmla="*/ 1209 h 3399"/>
              <a:gd name="T12" fmla="*/ 978 w 3399"/>
              <a:gd name="T13" fmla="*/ 2218 h 3399"/>
              <a:gd name="T14" fmla="*/ 336 w 3399"/>
              <a:gd name="T15" fmla="*/ 2339 h 3399"/>
              <a:gd name="T16" fmla="*/ 111 w 3399"/>
              <a:gd name="T17" fmla="*/ 2565 h 3399"/>
              <a:gd name="T18" fmla="*/ 550 w 3399"/>
              <a:gd name="T19" fmla="*/ 2769 h 3399"/>
              <a:gd name="T20" fmla="*/ 643 w 3399"/>
              <a:gd name="T21" fmla="*/ 2883 h 3399"/>
              <a:gd name="T22" fmla="*/ 835 w 3399"/>
              <a:gd name="T23" fmla="*/ 3289 h 3399"/>
              <a:gd name="T24" fmla="*/ 1061 w 3399"/>
              <a:gd name="T25" fmla="*/ 3063 h 3399"/>
              <a:gd name="T26" fmla="*/ 1182 w 3399"/>
              <a:gd name="T27" fmla="*/ 2421 h 3399"/>
              <a:gd name="T28" fmla="*/ 2190 w 3399"/>
              <a:gd name="T29" fmla="*/ 2299 h 3399"/>
              <a:gd name="T30" fmla="*/ 2605 w 3399"/>
              <a:gd name="T31" fmla="*/ 2713 h 3399"/>
              <a:gd name="T32" fmla="*/ 2775 w 3399"/>
              <a:gd name="T33" fmla="*/ 2543 h 3399"/>
              <a:gd name="T34" fmla="*/ 2837 w 3399"/>
              <a:gd name="T35" fmla="*/ 1816 h 3399"/>
              <a:gd name="T36" fmla="*/ 3294 w 3399"/>
              <a:gd name="T37" fmla="*/ 436 h 3399"/>
              <a:gd name="T38" fmla="*/ 3188 w 3399"/>
              <a:gd name="T39" fmla="*/ 210 h 3399"/>
              <a:gd name="T40" fmla="*/ 3188 w 3399"/>
              <a:gd name="T41" fmla="*/ 210 h 3399"/>
              <a:gd name="T42" fmla="*/ 3188 w 3399"/>
              <a:gd name="T43" fmla="*/ 210 h 3399"/>
              <a:gd name="T44" fmla="*/ 3188 w 3399"/>
              <a:gd name="T45" fmla="*/ 209 h 3399"/>
              <a:gd name="T46" fmla="*/ 3188 w 3399"/>
              <a:gd name="T47" fmla="*/ 209 h 3399"/>
              <a:gd name="T48" fmla="*/ 2864 w 3399"/>
              <a:gd name="T49" fmla="*/ 824 h 3399"/>
              <a:gd name="T50" fmla="*/ 2578 w 3399"/>
              <a:gd name="T51" fmla="*/ 821 h 3399"/>
              <a:gd name="T52" fmla="*/ 2574 w 3399"/>
              <a:gd name="T53" fmla="*/ 534 h 3399"/>
              <a:gd name="T54" fmla="*/ 2861 w 3399"/>
              <a:gd name="T55" fmla="*/ 537 h 3399"/>
              <a:gd name="T56" fmla="*/ 2864 w 3399"/>
              <a:gd name="T57" fmla="*/ 824 h 3399"/>
              <a:gd name="T58" fmla="*/ 2864 w 3399"/>
              <a:gd name="T59" fmla="*/ 824 h 3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399" h="3399">
                <a:moveTo>
                  <a:pt x="3188" y="209"/>
                </a:moveTo>
                <a:cubicBezTo>
                  <a:pt x="3132" y="154"/>
                  <a:pt x="3037" y="117"/>
                  <a:pt x="2961" y="104"/>
                </a:cubicBezTo>
                <a:cubicBezTo>
                  <a:pt x="2375" y="0"/>
                  <a:pt x="1855" y="327"/>
                  <a:pt x="1582" y="562"/>
                </a:cubicBezTo>
                <a:cubicBezTo>
                  <a:pt x="1431" y="552"/>
                  <a:pt x="855" y="624"/>
                  <a:pt x="855" y="624"/>
                </a:cubicBezTo>
                <a:cubicBezTo>
                  <a:pt x="551" y="663"/>
                  <a:pt x="684" y="795"/>
                  <a:pt x="684" y="795"/>
                </a:cubicBezTo>
                <a:cubicBezTo>
                  <a:pt x="1099" y="1209"/>
                  <a:pt x="1099" y="1209"/>
                  <a:pt x="1099" y="1209"/>
                </a:cubicBezTo>
                <a:cubicBezTo>
                  <a:pt x="884" y="1916"/>
                  <a:pt x="1014" y="2047"/>
                  <a:pt x="978" y="2218"/>
                </a:cubicBezTo>
                <a:cubicBezTo>
                  <a:pt x="942" y="2389"/>
                  <a:pt x="655" y="2319"/>
                  <a:pt x="336" y="2339"/>
                </a:cubicBezTo>
                <a:cubicBezTo>
                  <a:pt x="18" y="2359"/>
                  <a:pt x="0" y="2473"/>
                  <a:pt x="111" y="2565"/>
                </a:cubicBezTo>
                <a:cubicBezTo>
                  <a:pt x="194" y="2634"/>
                  <a:pt x="436" y="2727"/>
                  <a:pt x="550" y="2769"/>
                </a:cubicBezTo>
                <a:cubicBezTo>
                  <a:pt x="577" y="2783"/>
                  <a:pt x="616" y="2814"/>
                  <a:pt x="643" y="2883"/>
                </a:cubicBezTo>
                <a:cubicBezTo>
                  <a:pt x="688" y="3005"/>
                  <a:pt x="772" y="3213"/>
                  <a:pt x="835" y="3289"/>
                </a:cubicBezTo>
                <a:cubicBezTo>
                  <a:pt x="927" y="3399"/>
                  <a:pt x="1041" y="3382"/>
                  <a:pt x="1061" y="3063"/>
                </a:cubicBezTo>
                <a:cubicBezTo>
                  <a:pt x="1081" y="2744"/>
                  <a:pt x="1011" y="2458"/>
                  <a:pt x="1182" y="2421"/>
                </a:cubicBezTo>
                <a:cubicBezTo>
                  <a:pt x="1353" y="2385"/>
                  <a:pt x="1483" y="2515"/>
                  <a:pt x="2190" y="2299"/>
                </a:cubicBezTo>
                <a:cubicBezTo>
                  <a:pt x="2605" y="2713"/>
                  <a:pt x="2605" y="2713"/>
                  <a:pt x="2605" y="2713"/>
                </a:cubicBezTo>
                <a:cubicBezTo>
                  <a:pt x="2605" y="2713"/>
                  <a:pt x="2737" y="2847"/>
                  <a:pt x="2775" y="2543"/>
                </a:cubicBezTo>
                <a:cubicBezTo>
                  <a:pt x="2775" y="2543"/>
                  <a:pt x="2847" y="1967"/>
                  <a:pt x="2837" y="1816"/>
                </a:cubicBezTo>
                <a:cubicBezTo>
                  <a:pt x="3072" y="1542"/>
                  <a:pt x="3399" y="1022"/>
                  <a:pt x="3294" y="436"/>
                </a:cubicBezTo>
                <a:cubicBezTo>
                  <a:pt x="3280" y="360"/>
                  <a:pt x="3244" y="266"/>
                  <a:pt x="3188" y="210"/>
                </a:cubicBezTo>
                <a:cubicBezTo>
                  <a:pt x="3188" y="210"/>
                  <a:pt x="3188" y="210"/>
                  <a:pt x="3188" y="210"/>
                </a:cubicBezTo>
                <a:cubicBezTo>
                  <a:pt x="3188" y="210"/>
                  <a:pt x="3188" y="210"/>
                  <a:pt x="3188" y="210"/>
                </a:cubicBezTo>
                <a:cubicBezTo>
                  <a:pt x="3188" y="209"/>
                  <a:pt x="3188" y="209"/>
                  <a:pt x="3188" y="209"/>
                </a:cubicBezTo>
                <a:cubicBezTo>
                  <a:pt x="3188" y="209"/>
                  <a:pt x="3188" y="209"/>
                  <a:pt x="3188" y="209"/>
                </a:cubicBezTo>
                <a:close/>
                <a:moveTo>
                  <a:pt x="2864" y="824"/>
                </a:moveTo>
                <a:cubicBezTo>
                  <a:pt x="2786" y="902"/>
                  <a:pt x="2657" y="900"/>
                  <a:pt x="2578" y="821"/>
                </a:cubicBezTo>
                <a:cubicBezTo>
                  <a:pt x="2497" y="740"/>
                  <a:pt x="2496" y="612"/>
                  <a:pt x="2574" y="534"/>
                </a:cubicBezTo>
                <a:cubicBezTo>
                  <a:pt x="2652" y="456"/>
                  <a:pt x="2780" y="457"/>
                  <a:pt x="2861" y="537"/>
                </a:cubicBezTo>
                <a:cubicBezTo>
                  <a:pt x="2940" y="617"/>
                  <a:pt x="2942" y="746"/>
                  <a:pt x="2864" y="824"/>
                </a:cubicBezTo>
                <a:cubicBezTo>
                  <a:pt x="2864" y="824"/>
                  <a:pt x="2864" y="824"/>
                  <a:pt x="2864" y="82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>
              <a:latin typeface="Calibri" panose="020F0502020204030204" pitchFamily="34" charset="0"/>
              <a:ea typeface="+mn-ea"/>
              <a:cs typeface="+mn-ea"/>
              <a:sym typeface="+mn-lt"/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560513"/>
            <a:ext cx="3687762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圖片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-20638"/>
            <a:ext cx="1851025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>
            <a:extLst/>
          </p:cNvPr>
          <p:cNvSpPr/>
          <p:nvPr/>
        </p:nvSpPr>
        <p:spPr>
          <a:xfrm rot="16200000" flipH="1">
            <a:off x="7894637" y="41275"/>
            <a:ext cx="1311276" cy="1187450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11188" y="176213"/>
            <a:ext cx="5329237" cy="379412"/>
          </a:xfrm>
          <a:prstGeom prst="rect">
            <a:avLst/>
          </a:prstGeom>
        </p:spPr>
        <p:txBody>
          <a:bodyPr lIns="0" r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spcAft>
                <a:spcPts val="0"/>
              </a:spcAft>
              <a:defRPr/>
            </a:pPr>
            <a:r>
              <a:rPr kumimoji="0" lang="zh-TW" altLang="zh-TW" sz="18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企業資訊安全</a:t>
            </a:r>
            <a:r>
              <a:rPr kumimoji="0" lang="en-US" altLang="zh-TW" sz="1400" spc="300" dirty="0">
                <a:solidFill>
                  <a:schemeClr val="accent6">
                    <a:lumMod val="7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(</a:t>
            </a:r>
            <a:r>
              <a:rPr kumimoji="0" lang="zh-TW" altLang="en-US" sz="1400" spc="300" dirty="0">
                <a:solidFill>
                  <a:schemeClr val="accent6">
                    <a:lumMod val="7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權限管理</a:t>
            </a:r>
            <a:r>
              <a:rPr kumimoji="0" lang="en-US" altLang="zh-TW" sz="1400" spc="300" dirty="0">
                <a:solidFill>
                  <a:schemeClr val="accent6">
                    <a:lumMod val="7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)</a:t>
            </a:r>
            <a:endParaRPr kumimoji="0" lang="zh-TW" altLang="zh-TW" sz="1400" spc="300" dirty="0">
              <a:solidFill>
                <a:schemeClr val="accent6">
                  <a:lumMod val="75000"/>
                </a:schemeClr>
              </a:solidFill>
              <a:latin typeface="華康新特明體" panose="02020909000000000000" pitchFamily="49" charset="-120"/>
              <a:ea typeface="華康新特明體" panose="02020909000000000000" pitchFamily="49" charset="-120"/>
            </a:endParaRPr>
          </a:p>
        </p:txBody>
      </p:sp>
      <p:graphicFrame>
        <p:nvGraphicFramePr>
          <p:cNvPr id="13" name="表格 12">
            <a:extLst/>
          </p:cNvPr>
          <p:cNvGraphicFramePr>
            <a:graphicFrameLocks noGrp="1"/>
          </p:cNvGraphicFramePr>
          <p:nvPr/>
        </p:nvGraphicFramePr>
        <p:xfrm>
          <a:off x="611188" y="660400"/>
          <a:ext cx="7993062" cy="3856041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098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9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7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91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757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765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資料夾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權限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使用者群組名稱</a:t>
                      </a:r>
                      <a:endParaRPr lang="zh-TW" altLang="en-US" sz="1100" b="1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備註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6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read and write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read only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NY office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Bred, Nina, Tina, </a:t>
                      </a:r>
                      <a:r>
                        <a:rPr lang="en-US" sz="1100" u="none" strike="noStrike" dirty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Christine,simon_chu,helen_chen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100" b="1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NY_office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100" b="1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65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個人</a:t>
                      </a:r>
                      <a:endParaRPr lang="zh-TW" altLang="en-US" sz="1100" b="1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everyone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100" b="1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全公司共用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100" b="1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65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公司規章與流程</a:t>
                      </a:r>
                      <a:endParaRPr lang="zh-TW" altLang="en-US" sz="1100" b="1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everyone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100" b="1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全公司共用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100" b="1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65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會計</a:t>
                      </a:r>
                      <a:endParaRPr lang="zh-TW" altLang="en-US" sz="1100" b="1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bred, </a:t>
                      </a:r>
                      <a:r>
                        <a:rPr lang="en-US" sz="1100" u="none" strike="noStrike" dirty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yiling,user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100" b="1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會計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100" b="1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765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業務品牌</a:t>
                      </a:r>
                      <a:endParaRPr lang="zh-TW" altLang="en-US" sz="1100" b="1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everyone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全公司共用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100" b="1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30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船務</a:t>
                      </a:r>
                      <a:endParaRPr lang="zh-TW" altLang="en-US" sz="1100" b="1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yiling</a:t>
                      </a:r>
                      <a:r>
                        <a:rPr 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, </a:t>
                      </a:r>
                      <a:r>
                        <a:rPr lang="en-US" sz="1100" u="none" strike="noStrike" dirty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tina</a:t>
                      </a:r>
                      <a:r>
                        <a:rPr 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, </a:t>
                      </a:r>
                      <a:r>
                        <a:rPr lang="en-US" sz="1100" u="none" strike="noStrike" dirty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mandy</a:t>
                      </a:r>
                      <a:r>
                        <a:rPr 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, </a:t>
                      </a:r>
                      <a:r>
                        <a:rPr lang="en-US" sz="1100" u="none" strike="noStrike" dirty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jessica,user,apple_yang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其他人唯讀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船務，</a:t>
                      </a:r>
                      <a:r>
                        <a:rPr lang="en-US" altLang="zh-TW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唯讀權限設立於全公司共用</a:t>
                      </a:r>
                      <a:r>
                        <a:rPr lang="en-US" altLang="zh-TW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en-US" altLang="zh-TW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765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船務</a:t>
                      </a:r>
                      <a:r>
                        <a:rPr lang="en-US" altLang="zh-TW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_</a:t>
                      </a:r>
                      <a:r>
                        <a:rPr 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MACYS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everyone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全公司共用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100" b="1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765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設計</a:t>
                      </a:r>
                      <a:endParaRPr lang="zh-TW" altLang="en-US" sz="1100" b="1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everyone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100" b="1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全公司共用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765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管理部</a:t>
                      </a:r>
                      <a:endParaRPr lang="zh-TW" altLang="en-US" sz="1100" b="1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Bred, Nina, Tina, Christine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100" b="1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管理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765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個人</a:t>
                      </a:r>
                      <a:r>
                        <a:rPr lang="en-US" altLang="zh-TW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Mandy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admin,mandy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100" b="1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100" b="1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765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個人</a:t>
                      </a:r>
                      <a:r>
                        <a:rPr lang="en-US" altLang="zh-TW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yiling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admin,yiling,bred,user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100" b="1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765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會計 </a:t>
                      </a:r>
                      <a:r>
                        <a:rPr 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First Sale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Yiling</a:t>
                      </a:r>
                      <a:r>
                        <a:rPr 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, </a:t>
                      </a:r>
                      <a:r>
                        <a:rPr lang="en-US" sz="1100" u="none" strike="noStrike" dirty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denise_yen,user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會計 </a:t>
                      </a:r>
                      <a:r>
                        <a:rPr 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First Sale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02961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中壢樣本室</a:t>
                      </a:r>
                      <a:r>
                        <a:rPr lang="en-US" altLang="zh-TW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/5.</a:t>
                      </a:r>
                      <a:r>
                        <a:rPr lang="zh-TW" alt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樣本管理</a:t>
                      </a:r>
                      <a:endParaRPr lang="zh-TW" altLang="en-US" sz="1100" b="1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Bred, Nina, Tina, </a:t>
                      </a:r>
                      <a:r>
                        <a:rPr lang="en-US" sz="1100" u="none" strike="noStrike" dirty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Christine,sheng_chuang,stella_liau,susan_yuan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中壢樣本室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765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中壢樣本室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中壢樣本室</a:t>
                      </a:r>
                      <a:endParaRPr lang="zh-TW" altLang="en-US" sz="1100" b="1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全公司共用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3530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個人</a:t>
                      </a:r>
                      <a:r>
                        <a:rPr lang="en-US" altLang="zh-TW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考勤機備份</a:t>
                      </a:r>
                      <a:endParaRPr lang="zh-TW" altLang="en-US" sz="1100" b="1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admin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100" b="1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備份</a:t>
                      </a:r>
                      <a:r>
                        <a:rPr lang="en-US" altLang="zh-TW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192.168.1.249</a:t>
                      </a:r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考勤機</a:t>
                      </a:r>
                      <a:r>
                        <a:rPr 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database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765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業務品牌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wislee_lin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1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業務品牌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3276600" y="4659313"/>
            <a:ext cx="58388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accent6">
                    <a:lumMod val="7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資料權限分權管理，避免人員誤刪。機密資料被非相關人員開啟等等</a:t>
            </a:r>
            <a:r>
              <a:rPr kumimoji="0" lang="en-US" altLang="zh-TW" sz="1400" dirty="0">
                <a:solidFill>
                  <a:schemeClr val="accent6">
                    <a:lumMod val="7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… </a:t>
            </a:r>
            <a:endParaRPr kumimoji="0" lang="zh-TW" altLang="zh-TW" sz="1400" dirty="0">
              <a:solidFill>
                <a:schemeClr val="accent6">
                  <a:lumMod val="75000"/>
                </a:schemeClr>
              </a:solidFill>
              <a:latin typeface="華康新特明體" panose="02020909000000000000" pitchFamily="49" charset="-120"/>
              <a:ea typeface="華康新特明體" panose="02020909000000000000" pitchFamily="49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400" dirty="0">
              <a:solidFill>
                <a:schemeClr val="accent6">
                  <a:lumMod val="75000"/>
                </a:schemeClr>
              </a:solidFill>
              <a:latin typeface="華康新特明體" panose="02020909000000000000" pitchFamily="49" charset="-120"/>
              <a:ea typeface="華康新特明體" panose="02020909000000000000" pitchFamily="49" charset="-120"/>
            </a:endParaRPr>
          </a:p>
        </p:txBody>
      </p:sp>
      <p:sp>
        <p:nvSpPr>
          <p:cNvPr id="9" name="等腰三角形 8">
            <a:extLst/>
          </p:cNvPr>
          <p:cNvSpPr/>
          <p:nvPr/>
        </p:nvSpPr>
        <p:spPr>
          <a:xfrm rot="5400000" flipH="1">
            <a:off x="1552575" y="4471988"/>
            <a:ext cx="592137" cy="534988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10" name="等腰三角形 9">
            <a:extLst/>
          </p:cNvPr>
          <p:cNvSpPr/>
          <p:nvPr/>
        </p:nvSpPr>
        <p:spPr>
          <a:xfrm rot="5400000" flipH="1">
            <a:off x="822325" y="4471988"/>
            <a:ext cx="592137" cy="534988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11" name="等腰三角形 10">
            <a:extLst/>
          </p:cNvPr>
          <p:cNvSpPr/>
          <p:nvPr/>
        </p:nvSpPr>
        <p:spPr>
          <a:xfrm rot="5400000" flipH="1">
            <a:off x="124619" y="4471194"/>
            <a:ext cx="592137" cy="536575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pic>
        <p:nvPicPr>
          <p:cNvPr id="33912" name="圖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-20638"/>
            <a:ext cx="1851025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8"/>
          <p:cNvSpPr txBox="1">
            <a:spLocks noChangeArrowheads="1"/>
          </p:cNvSpPr>
          <p:nvPr/>
        </p:nvSpPr>
        <p:spPr bwMode="auto">
          <a:xfrm>
            <a:off x="3325813" y="2103438"/>
            <a:ext cx="44148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dirty="0">
                <a:solidFill>
                  <a:srgbClr val="595959"/>
                </a:solidFill>
                <a:latin typeface="華康新特明體" pitchFamily="49" charset="-120"/>
                <a:ea typeface="華康新特明體" pitchFamily="49" charset="-120"/>
              </a:rPr>
              <a:t>公司簡介</a:t>
            </a:r>
            <a:endParaRPr kumimoji="0" lang="en-GB" altLang="zh-CN" dirty="0">
              <a:solidFill>
                <a:srgbClr val="595959"/>
              </a:solidFill>
              <a:latin typeface="華康新特明體" pitchFamily="49" charset="-120"/>
              <a:ea typeface="華康新特明體" pitchFamily="49" charset="-120"/>
            </a:endParaRPr>
          </a:p>
        </p:txBody>
      </p:sp>
      <p:sp>
        <p:nvSpPr>
          <p:cNvPr id="8" name="TextBox 49"/>
          <p:cNvSpPr txBox="1">
            <a:spLocks noChangeArrowheads="1"/>
          </p:cNvSpPr>
          <p:nvPr/>
        </p:nvSpPr>
        <p:spPr bwMode="auto">
          <a:xfrm>
            <a:off x="4095750" y="2716213"/>
            <a:ext cx="27797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zh-TW" altLang="en-US" sz="1000">
                <a:solidFill>
                  <a:srgbClr val="38425D"/>
                </a:solidFill>
                <a:latin typeface="華康新特明體" pitchFamily="49" charset="-120"/>
                <a:ea typeface="華康新特明體" pitchFamily="49" charset="-120"/>
              </a:rPr>
              <a:t>關於高宏、公司理念、相關部門</a:t>
            </a:r>
            <a:endParaRPr kumimoji="0" lang="zh-CN" altLang="en-US" sz="1000">
              <a:solidFill>
                <a:srgbClr val="38425D"/>
              </a:solidFill>
              <a:latin typeface="華康新特明體" pitchFamily="49" charset="-120"/>
              <a:ea typeface="華康新特明體" pitchFamily="49" charset="-120"/>
            </a:endParaRPr>
          </a:p>
        </p:txBody>
      </p:sp>
      <p:sp>
        <p:nvSpPr>
          <p:cNvPr id="5" name="等腰三角形 4">
            <a:extLst/>
          </p:cNvPr>
          <p:cNvSpPr/>
          <p:nvPr/>
        </p:nvSpPr>
        <p:spPr>
          <a:xfrm rot="5400000">
            <a:off x="-309562" y="-2735263"/>
            <a:ext cx="6559550" cy="5940425"/>
          </a:xfrm>
          <a:prstGeom prst="triangle">
            <a:avLst/>
          </a:prstGeom>
          <a:solidFill>
            <a:srgbClr val="3842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6" name="等腰三角形 5">
            <a:extLst/>
          </p:cNvPr>
          <p:cNvSpPr/>
          <p:nvPr/>
        </p:nvSpPr>
        <p:spPr>
          <a:xfrm rot="5400000">
            <a:off x="-143669" y="977107"/>
            <a:ext cx="3030537" cy="2743200"/>
          </a:xfrm>
          <a:prstGeom prst="triangl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10" name="等腰三角形 9">
            <a:extLst/>
          </p:cNvPr>
          <p:cNvSpPr/>
          <p:nvPr/>
        </p:nvSpPr>
        <p:spPr>
          <a:xfrm rot="16200000" flipH="1">
            <a:off x="6076157" y="2131219"/>
            <a:ext cx="3219450" cy="2916237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pic>
        <p:nvPicPr>
          <p:cNvPr id="7175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50800"/>
            <a:ext cx="18510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5" grpId="0" animBg="1"/>
      <p:bldP spid="6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8"/>
          <p:cNvSpPr txBox="1">
            <a:spLocks noChangeArrowheads="1"/>
          </p:cNvSpPr>
          <p:nvPr/>
        </p:nvSpPr>
        <p:spPr bwMode="auto">
          <a:xfrm>
            <a:off x="3325813" y="2103438"/>
            <a:ext cx="44148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dirty="0">
                <a:solidFill>
                  <a:srgbClr val="595959"/>
                </a:solidFill>
                <a:latin typeface="華康新特明體" pitchFamily="49" charset="-120"/>
                <a:ea typeface="華康新特明體" pitchFamily="49" charset="-120"/>
              </a:rPr>
              <a:t>報修系統</a:t>
            </a:r>
            <a:endParaRPr kumimoji="0" lang="en-US" altLang="zh-CN" dirty="0">
              <a:solidFill>
                <a:srgbClr val="595959"/>
              </a:solidFill>
              <a:latin typeface="華康新特明體" pitchFamily="49" charset="-120"/>
              <a:ea typeface="華康新特明體" pitchFamily="49" charset="-120"/>
            </a:endParaRPr>
          </a:p>
        </p:txBody>
      </p:sp>
      <p:sp>
        <p:nvSpPr>
          <p:cNvPr id="8" name="TextBox 49"/>
          <p:cNvSpPr txBox="1">
            <a:spLocks noChangeArrowheads="1"/>
          </p:cNvSpPr>
          <p:nvPr/>
        </p:nvSpPr>
        <p:spPr bwMode="auto">
          <a:xfrm>
            <a:off x="3851275" y="2716213"/>
            <a:ext cx="27813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kumimoji="0" lang="zh-TW" altLang="en-US" sz="1000" dirty="0">
                <a:solidFill>
                  <a:srgbClr val="38425D"/>
                </a:solidFill>
                <a:latin typeface="華康新特明體" pitchFamily="49" charset="-120"/>
                <a:ea typeface="華康新特明體" pitchFamily="49" charset="-120"/>
              </a:rPr>
              <a:t>報修系統、流程</a:t>
            </a:r>
            <a:endParaRPr kumimoji="0" lang="zh-CN" altLang="en-US" sz="1000" dirty="0">
              <a:solidFill>
                <a:srgbClr val="38425D"/>
              </a:solidFill>
              <a:latin typeface="華康新特明體" pitchFamily="49" charset="-120"/>
              <a:ea typeface="華康新特明體" pitchFamily="49" charset="-120"/>
            </a:endParaRPr>
          </a:p>
        </p:txBody>
      </p:sp>
      <p:sp>
        <p:nvSpPr>
          <p:cNvPr id="5" name="等腰三角形 4">
            <a:extLst/>
          </p:cNvPr>
          <p:cNvSpPr/>
          <p:nvPr/>
        </p:nvSpPr>
        <p:spPr>
          <a:xfrm rot="5400000">
            <a:off x="-309562" y="-2735263"/>
            <a:ext cx="6559550" cy="5940425"/>
          </a:xfrm>
          <a:prstGeom prst="triangle">
            <a:avLst/>
          </a:prstGeom>
          <a:solidFill>
            <a:srgbClr val="3842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6" name="等腰三角形 5">
            <a:extLst/>
          </p:cNvPr>
          <p:cNvSpPr/>
          <p:nvPr/>
        </p:nvSpPr>
        <p:spPr>
          <a:xfrm rot="5400000">
            <a:off x="-143669" y="977107"/>
            <a:ext cx="3030537" cy="2743200"/>
          </a:xfrm>
          <a:prstGeom prst="triangl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10" name="等腰三角形 9">
            <a:extLst/>
          </p:cNvPr>
          <p:cNvSpPr/>
          <p:nvPr/>
        </p:nvSpPr>
        <p:spPr>
          <a:xfrm rot="16200000" flipH="1">
            <a:off x="6076157" y="2131219"/>
            <a:ext cx="3219450" cy="2916237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pic>
        <p:nvPicPr>
          <p:cNvPr id="34823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-20638"/>
            <a:ext cx="1851025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8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5" grpId="0" animBg="1"/>
      <p:bldP spid="6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>
            <a:extLst/>
          </p:cNvPr>
          <p:cNvSpPr/>
          <p:nvPr/>
        </p:nvSpPr>
        <p:spPr>
          <a:xfrm rot="16200000" flipH="1">
            <a:off x="7894637" y="41275"/>
            <a:ext cx="1311276" cy="1187450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11188" y="176213"/>
            <a:ext cx="5329237" cy="379412"/>
          </a:xfrm>
          <a:prstGeom prst="rect">
            <a:avLst/>
          </a:prstGeom>
        </p:spPr>
        <p:txBody>
          <a:bodyPr lIns="0" r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spcAft>
                <a:spcPts val="0"/>
              </a:spcAft>
              <a:defRPr/>
            </a:pPr>
            <a:r>
              <a:rPr kumimoji="0" lang="zh-TW" altLang="en-US" sz="18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完善報修流程</a:t>
            </a:r>
            <a:r>
              <a:rPr kumimoji="0" lang="zh-TW" altLang="en-US" sz="1200" spc="300" dirty="0">
                <a:solidFill>
                  <a:schemeClr val="accent6">
                    <a:lumMod val="7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預計</a:t>
            </a:r>
            <a:r>
              <a:rPr kumimoji="0" lang="en-US" altLang="zh-TW" sz="1200" spc="300" dirty="0">
                <a:solidFill>
                  <a:schemeClr val="accent6">
                    <a:lumMod val="7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2020</a:t>
            </a:r>
            <a:r>
              <a:rPr kumimoji="0" lang="zh-TW" altLang="en-US" sz="1200" spc="300" dirty="0">
                <a:solidFill>
                  <a:schemeClr val="accent6">
                    <a:lumMod val="7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年全面實施</a:t>
            </a:r>
            <a:r>
              <a:rPr kumimoji="0" lang="en-US" altLang="zh-TW" sz="1200" spc="300" dirty="0">
                <a:solidFill>
                  <a:schemeClr val="accent6">
                    <a:lumMod val="7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QRCODE</a:t>
            </a:r>
            <a:r>
              <a:rPr kumimoji="0" lang="zh-TW" altLang="en-US" sz="1200" spc="300" dirty="0">
                <a:solidFill>
                  <a:schemeClr val="accent6">
                    <a:lumMod val="7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線上報修</a:t>
            </a:r>
            <a:endParaRPr kumimoji="0" lang="en-US" altLang="zh-TW" sz="1200" spc="300" dirty="0">
              <a:solidFill>
                <a:schemeClr val="accent6">
                  <a:lumMod val="75000"/>
                </a:schemeClr>
              </a:solidFill>
              <a:latin typeface="華康新特明體" panose="02020909000000000000" pitchFamily="49" charset="-120"/>
              <a:ea typeface="華康新特明體" panose="02020909000000000000" pitchFamily="49" charset="-120"/>
            </a:endParaRPr>
          </a:p>
        </p:txBody>
      </p:sp>
      <p:sp>
        <p:nvSpPr>
          <p:cNvPr id="9" name="等腰三角形 8">
            <a:extLst/>
          </p:cNvPr>
          <p:cNvSpPr/>
          <p:nvPr/>
        </p:nvSpPr>
        <p:spPr>
          <a:xfrm rot="5400000" flipH="1">
            <a:off x="1552575" y="4471988"/>
            <a:ext cx="592137" cy="534988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10" name="等腰三角形 9">
            <a:extLst/>
          </p:cNvPr>
          <p:cNvSpPr/>
          <p:nvPr/>
        </p:nvSpPr>
        <p:spPr>
          <a:xfrm rot="5400000" flipH="1">
            <a:off x="822325" y="4471988"/>
            <a:ext cx="592137" cy="534988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11" name="等腰三角形 10">
            <a:extLst/>
          </p:cNvPr>
          <p:cNvSpPr/>
          <p:nvPr/>
        </p:nvSpPr>
        <p:spPr>
          <a:xfrm rot="5400000" flipH="1">
            <a:off x="124619" y="4471194"/>
            <a:ext cx="592137" cy="536575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35847" name="文字方塊 16"/>
          <p:cNvSpPr txBox="1">
            <a:spLocks noChangeArrowheads="1"/>
          </p:cNvSpPr>
          <p:nvPr/>
        </p:nvSpPr>
        <p:spPr bwMode="auto">
          <a:xfrm>
            <a:off x="3671888" y="577850"/>
            <a:ext cx="1593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 b="1">
                <a:solidFill>
                  <a:srgbClr val="2B626B"/>
                </a:solidFill>
              </a:rPr>
              <a:t>QRCODE  </a:t>
            </a:r>
            <a:endParaRPr kumimoji="0" lang="zh-TW" altLang="en-US" sz="1800" b="1">
              <a:solidFill>
                <a:srgbClr val="2B626B"/>
              </a:solidFill>
            </a:endParaRPr>
          </a:p>
        </p:txBody>
      </p:sp>
      <p:cxnSp>
        <p:nvCxnSpPr>
          <p:cNvPr id="18" name="直線單箭頭接點 17">
            <a:extLst/>
          </p:cNvPr>
          <p:cNvCxnSpPr>
            <a:cxnSpLocks/>
            <a:endCxn id="35847" idx="1"/>
          </p:cNvCxnSpPr>
          <p:nvPr/>
        </p:nvCxnSpPr>
        <p:spPr>
          <a:xfrm flipV="1">
            <a:off x="2152650" y="763588"/>
            <a:ext cx="1519238" cy="34607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/>
          </p:cNvPr>
          <p:cNvCxnSpPr>
            <a:cxnSpLocks/>
          </p:cNvCxnSpPr>
          <p:nvPr/>
        </p:nvCxnSpPr>
        <p:spPr>
          <a:xfrm>
            <a:off x="4932363" y="763588"/>
            <a:ext cx="2932112" cy="34131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50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8" y="966788"/>
            <a:ext cx="7177087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圖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-20638"/>
            <a:ext cx="1851025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>
            <a:spLocks/>
          </p:cNvSpPr>
          <p:nvPr/>
        </p:nvSpPr>
        <p:spPr>
          <a:xfrm>
            <a:off x="611188" y="176213"/>
            <a:ext cx="5184775" cy="379412"/>
          </a:xfrm>
          <a:prstGeom prst="rect">
            <a:avLst/>
          </a:prstGeom>
        </p:spPr>
        <p:txBody>
          <a:bodyPr lIns="0" r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kumimoji="0" lang="zh-TW" altLang="en-US" sz="18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報修系統</a:t>
            </a:r>
            <a:r>
              <a:rPr kumimoji="0" lang="zh-TW" altLang="en-US" sz="1400" spc="600" dirty="0">
                <a:solidFill>
                  <a:schemeClr val="accent6">
                    <a:lumMod val="7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簡單三步驟</a:t>
            </a:r>
            <a:endParaRPr kumimoji="0" lang="en-US" altLang="zh-TW" sz="1400" spc="600" dirty="0">
              <a:solidFill>
                <a:schemeClr val="accent6">
                  <a:lumMod val="75000"/>
                </a:schemeClr>
              </a:solidFill>
              <a:latin typeface="華康新特明體" panose="02020909000000000000" pitchFamily="49" charset="-120"/>
              <a:ea typeface="華康新特明體" panose="02020909000000000000" pitchFamily="49" charset="-120"/>
            </a:endParaRPr>
          </a:p>
        </p:txBody>
      </p:sp>
      <p:pic>
        <p:nvPicPr>
          <p:cNvPr id="41" name="圖片 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2181225"/>
            <a:ext cx="384651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內容版面配置區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1954213"/>
            <a:ext cx="1685925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內容版面配置區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63" y="1998663"/>
            <a:ext cx="1635125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群組 6"/>
          <p:cNvGrpSpPr>
            <a:grpSpLocks/>
          </p:cNvGrpSpPr>
          <p:nvPr/>
        </p:nvGrpSpPr>
        <p:grpSpPr bwMode="auto">
          <a:xfrm>
            <a:off x="611188" y="673100"/>
            <a:ext cx="1741487" cy="1116013"/>
            <a:chOff x="611560" y="672801"/>
            <a:chExt cx="1741423" cy="1115795"/>
          </a:xfrm>
        </p:grpSpPr>
        <p:grpSp>
          <p:nvGrpSpPr>
            <p:cNvPr id="36882" name="组合 32"/>
            <p:cNvGrpSpPr>
              <a:grpSpLocks/>
            </p:cNvGrpSpPr>
            <p:nvPr/>
          </p:nvGrpSpPr>
          <p:grpSpPr bwMode="auto">
            <a:xfrm>
              <a:off x="611560" y="672801"/>
              <a:ext cx="1741423" cy="1115795"/>
              <a:chOff x="729714" y="1977684"/>
              <a:chExt cx="1741423" cy="1115795"/>
            </a:xfrm>
          </p:grpSpPr>
          <p:sp>
            <p:nvSpPr>
              <p:cNvPr id="12" name="Right Arrow Callout 4">
                <a:extLst/>
              </p:cNvPr>
              <p:cNvSpPr>
                <a:spLocks/>
              </p:cNvSpPr>
              <p:nvPr/>
            </p:nvSpPr>
            <p:spPr>
              <a:xfrm>
                <a:off x="729714" y="1977684"/>
                <a:ext cx="1741423" cy="1115795"/>
              </a:xfrm>
              <a:prstGeom prst="rightArrowCallout">
                <a:avLst>
                  <a:gd name="adj1" fmla="val 25000"/>
                  <a:gd name="adj2" fmla="val 25000"/>
                  <a:gd name="adj3" fmla="val 25000"/>
                  <a:gd name="adj4" fmla="val 76655"/>
                </a:avLst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  <a:headEnd type="oval" w="med" len="med"/>
                <a:tailEnd type="oval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 defTabSz="912813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 marL="455613" indent="-285750" defTabSz="912813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2pPr>
                <a:lvl3pPr marL="912813" indent="-228600" defTabSz="912813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3pPr>
                <a:lvl4pPr marL="1370013" indent="-228600" defTabSz="912813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4pPr>
                <a:lvl5pPr marL="1827213" indent="-228600" defTabSz="912813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5pPr>
                <a:lvl6pPr marL="2284413" indent="-228600" defTabSz="912813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6pPr>
                <a:lvl7pPr marL="2741613" indent="-228600" defTabSz="912813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7pPr>
                <a:lvl8pPr marL="3198813" indent="-228600" defTabSz="912813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8pPr>
                <a:lvl9pPr marL="3656013" indent="-228600" defTabSz="912813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9pPr>
              </a:lstStyle>
              <a:p>
                <a:pPr algn="ctr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kumimoji="0" lang="en-US" altLang="zh-TW" sz="1800">
                  <a:latin typeface="Calibri" pitchFamily="34" charset="0"/>
                </a:endParaRPr>
              </a:p>
            </p:txBody>
          </p:sp>
          <p:sp>
            <p:nvSpPr>
              <p:cNvPr id="36885" name="Text Placeholder 3"/>
              <p:cNvSpPr txBox="1">
                <a:spLocks/>
              </p:cNvSpPr>
              <p:nvPr/>
            </p:nvSpPr>
            <p:spPr bwMode="auto">
              <a:xfrm>
                <a:off x="1982205" y="2291948"/>
                <a:ext cx="482582" cy="4777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 marL="455613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2pPr>
                <a:lvl3pPr marL="912813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3pPr>
                <a:lvl4pPr marL="1370013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4pPr>
                <a:lvl5pPr marL="1827213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5pPr>
                <a:lvl6pPr marL="2284413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6pPr>
                <a:lvl7pPr marL="2741613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7pPr>
                <a:lvl8pPr marL="3198813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8pPr>
                <a:lvl9pPr marL="3656013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9pPr>
              </a:lstStyle>
              <a:p>
                <a:pPr algn="ctr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0" lang="en-US" altLang="zh-TW" sz="1800">
                    <a:solidFill>
                      <a:schemeClr val="bg1"/>
                    </a:solidFill>
                    <a:latin typeface="Calibri" pitchFamily="34" charset="0"/>
                  </a:rPr>
                  <a:t>01</a:t>
                </a:r>
                <a:endParaRPr kumimoji="0" lang="en-US" altLang="zh-TW" sz="120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36883" name="文字方塊 5"/>
            <p:cNvSpPr txBox="1">
              <a:spLocks noChangeArrowheads="1"/>
            </p:cNvSpPr>
            <p:nvPr/>
          </p:nvSpPr>
          <p:spPr bwMode="auto">
            <a:xfrm>
              <a:off x="827584" y="804649"/>
              <a:ext cx="877163" cy="874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kumimoji="0" lang="en-US" altLang="zh-TW" sz="1800">
                  <a:solidFill>
                    <a:schemeClr val="bg1"/>
                  </a:solidFill>
                  <a:latin typeface="華康新特明體" pitchFamily="49" charset="-120"/>
                  <a:ea typeface="華康新特明體" pitchFamily="49" charset="-120"/>
                </a:rPr>
                <a:t>QRCODE</a:t>
              </a: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kumimoji="0" lang="zh-TW" altLang="en-US" sz="1800">
                  <a:solidFill>
                    <a:schemeClr val="bg1"/>
                  </a:solidFill>
                  <a:latin typeface="華康新特明體" pitchFamily="49" charset="-120"/>
                  <a:ea typeface="華康新特明體" pitchFamily="49" charset="-120"/>
                </a:rPr>
                <a:t>掃描</a:t>
              </a:r>
            </a:p>
          </p:txBody>
        </p:sp>
      </p:grpSp>
      <p:grpSp>
        <p:nvGrpSpPr>
          <p:cNvPr id="49" name="群組 48"/>
          <p:cNvGrpSpPr>
            <a:grpSpLocks/>
          </p:cNvGrpSpPr>
          <p:nvPr/>
        </p:nvGrpSpPr>
        <p:grpSpPr bwMode="auto">
          <a:xfrm>
            <a:off x="3662363" y="673100"/>
            <a:ext cx="1741487" cy="1116013"/>
            <a:chOff x="3662277" y="672801"/>
            <a:chExt cx="1741423" cy="1115795"/>
          </a:xfrm>
        </p:grpSpPr>
        <p:grpSp>
          <p:nvGrpSpPr>
            <p:cNvPr id="36878" name="群組 3"/>
            <p:cNvGrpSpPr>
              <a:grpSpLocks/>
            </p:cNvGrpSpPr>
            <p:nvPr/>
          </p:nvGrpSpPr>
          <p:grpSpPr bwMode="auto">
            <a:xfrm>
              <a:off x="3662277" y="672801"/>
              <a:ext cx="1741423" cy="1115795"/>
              <a:chOff x="3662277" y="672801"/>
              <a:chExt cx="1741423" cy="1115795"/>
            </a:xfrm>
          </p:grpSpPr>
          <p:sp>
            <p:nvSpPr>
              <p:cNvPr id="11" name="Right Arrow Callout 119">
                <a:extLst/>
              </p:cNvPr>
              <p:cNvSpPr>
                <a:spLocks/>
              </p:cNvSpPr>
              <p:nvPr/>
            </p:nvSpPr>
            <p:spPr>
              <a:xfrm>
                <a:off x="3662277" y="672801"/>
                <a:ext cx="1741423" cy="1115795"/>
              </a:xfrm>
              <a:prstGeom prst="rightArrowCallout">
                <a:avLst>
                  <a:gd name="adj1" fmla="val 25000"/>
                  <a:gd name="adj2" fmla="val 25000"/>
                  <a:gd name="adj3" fmla="val 25000"/>
                  <a:gd name="adj4" fmla="val 76655"/>
                </a:avLst>
              </a:prstGeom>
              <a:solidFill>
                <a:srgbClr val="68B7C3"/>
              </a:solidFill>
              <a:ln w="38100">
                <a:solidFill>
                  <a:schemeClr val="bg1"/>
                </a:solidFill>
                <a:headEnd type="oval" w="med" len="med"/>
                <a:tailEnd type="oval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 defTabSz="912813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 marL="455613" indent="-285750" defTabSz="912813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2pPr>
                <a:lvl3pPr marL="912813" indent="-228600" defTabSz="912813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3pPr>
                <a:lvl4pPr marL="1370013" indent="-228600" defTabSz="912813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4pPr>
                <a:lvl5pPr marL="1827213" indent="-228600" defTabSz="912813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5pPr>
                <a:lvl6pPr marL="2284413" indent="-228600" defTabSz="912813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6pPr>
                <a:lvl7pPr marL="2741613" indent="-228600" defTabSz="912813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7pPr>
                <a:lvl8pPr marL="3198813" indent="-228600" defTabSz="912813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8pPr>
                <a:lvl9pPr marL="3656013" indent="-228600" defTabSz="912813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9pPr>
              </a:lstStyle>
              <a:p>
                <a:pPr algn="ctr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kumimoji="0" lang="en-US" altLang="zh-TW" sz="1800">
                  <a:latin typeface="Calibri" pitchFamily="34" charset="0"/>
                </a:endParaRPr>
              </a:p>
            </p:txBody>
          </p:sp>
          <p:sp>
            <p:nvSpPr>
              <p:cNvPr id="36881" name="Text Placeholder 3"/>
              <p:cNvSpPr txBox="1">
                <a:spLocks/>
              </p:cNvSpPr>
              <p:nvPr/>
            </p:nvSpPr>
            <p:spPr bwMode="auto">
              <a:xfrm>
                <a:off x="4921118" y="991827"/>
                <a:ext cx="482582" cy="477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 marL="455613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2pPr>
                <a:lvl3pPr marL="912813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3pPr>
                <a:lvl4pPr marL="1370013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4pPr>
                <a:lvl5pPr marL="1827213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5pPr>
                <a:lvl6pPr marL="2284413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6pPr>
                <a:lvl7pPr marL="2741613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7pPr>
                <a:lvl8pPr marL="3198813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8pPr>
                <a:lvl9pPr marL="3656013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9pPr>
              </a:lstStyle>
              <a:p>
                <a:pPr algn="ctr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0" lang="en-US" altLang="zh-TW" sz="1800">
                    <a:solidFill>
                      <a:schemeClr val="bg1"/>
                    </a:solidFill>
                    <a:latin typeface="Calibri" pitchFamily="34" charset="0"/>
                  </a:rPr>
                  <a:t>02</a:t>
                </a:r>
                <a:endParaRPr kumimoji="0" lang="en-US" altLang="zh-TW" sz="120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36879" name="文字方塊 46"/>
            <p:cNvSpPr txBox="1">
              <a:spLocks noChangeArrowheads="1"/>
            </p:cNvSpPr>
            <p:nvPr/>
          </p:nvSpPr>
          <p:spPr bwMode="auto">
            <a:xfrm>
              <a:off x="3967336" y="786313"/>
              <a:ext cx="646331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kumimoji="0" lang="zh-TW" altLang="en-US" sz="1800">
                  <a:solidFill>
                    <a:schemeClr val="bg1"/>
                  </a:solidFill>
                  <a:latin typeface="華康新特明體" pitchFamily="49" charset="-120"/>
                  <a:ea typeface="華康新特明體" pitchFamily="49" charset="-120"/>
                </a:rPr>
                <a:t>選擇</a:t>
              </a:r>
              <a:endParaRPr kumimoji="0" lang="en-US" altLang="zh-TW" sz="1800">
                <a:solidFill>
                  <a:schemeClr val="bg1"/>
                </a:solidFill>
                <a:latin typeface="華康新特明體" pitchFamily="49" charset="-120"/>
                <a:ea typeface="華康新特明體" pitchFamily="49" charset="-120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kumimoji="0" lang="zh-TW" altLang="en-US" sz="1800">
                  <a:solidFill>
                    <a:schemeClr val="bg1"/>
                  </a:solidFill>
                  <a:latin typeface="華康新特明體" pitchFamily="49" charset="-120"/>
                  <a:ea typeface="華康新特明體" pitchFamily="49" charset="-120"/>
                </a:rPr>
                <a:t>問題</a:t>
              </a:r>
            </a:p>
          </p:txBody>
        </p:sp>
      </p:grpSp>
      <p:grpSp>
        <p:nvGrpSpPr>
          <p:cNvPr id="50" name="群組 49"/>
          <p:cNvGrpSpPr>
            <a:grpSpLocks/>
          </p:cNvGrpSpPr>
          <p:nvPr/>
        </p:nvGrpSpPr>
        <p:grpSpPr bwMode="auto">
          <a:xfrm>
            <a:off x="6861175" y="673100"/>
            <a:ext cx="1743075" cy="1116013"/>
            <a:chOff x="6861447" y="672801"/>
            <a:chExt cx="1743001" cy="1115795"/>
          </a:xfrm>
        </p:grpSpPr>
        <p:grpSp>
          <p:nvGrpSpPr>
            <p:cNvPr id="36874" name="群組 4"/>
            <p:cNvGrpSpPr>
              <a:grpSpLocks/>
            </p:cNvGrpSpPr>
            <p:nvPr/>
          </p:nvGrpSpPr>
          <p:grpSpPr bwMode="auto">
            <a:xfrm>
              <a:off x="6863025" y="672801"/>
              <a:ext cx="1741423" cy="1115795"/>
              <a:chOff x="6358969" y="672801"/>
              <a:chExt cx="1741423" cy="1115795"/>
            </a:xfrm>
          </p:grpSpPr>
          <p:sp>
            <p:nvSpPr>
              <p:cNvPr id="10" name="Right Arrow Callout 120">
                <a:extLst/>
              </p:cNvPr>
              <p:cNvSpPr>
                <a:spLocks/>
              </p:cNvSpPr>
              <p:nvPr/>
            </p:nvSpPr>
            <p:spPr>
              <a:xfrm>
                <a:off x="6358979" y="672801"/>
                <a:ext cx="1741413" cy="1115795"/>
              </a:xfrm>
              <a:prstGeom prst="rightArrowCallout">
                <a:avLst>
                  <a:gd name="adj1" fmla="val 25000"/>
                  <a:gd name="adj2" fmla="val 25000"/>
                  <a:gd name="adj3" fmla="val 25000"/>
                  <a:gd name="adj4" fmla="val 76655"/>
                </a:avLst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  <a:headEnd type="oval" w="med" len="med"/>
                <a:tailEnd type="oval" w="med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 defTabSz="912813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 marL="455613" indent="-285750" defTabSz="912813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2pPr>
                <a:lvl3pPr marL="912813" indent="-228600" defTabSz="912813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3pPr>
                <a:lvl4pPr marL="1370013" indent="-228600" defTabSz="912813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4pPr>
                <a:lvl5pPr marL="1827213" indent="-228600" defTabSz="912813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5pPr>
                <a:lvl6pPr marL="2284413" indent="-228600" defTabSz="912813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6pPr>
                <a:lvl7pPr marL="2741613" indent="-228600" defTabSz="912813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7pPr>
                <a:lvl8pPr marL="3198813" indent="-228600" defTabSz="912813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8pPr>
                <a:lvl9pPr marL="3656013" indent="-228600" defTabSz="912813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9pPr>
              </a:lstStyle>
              <a:p>
                <a:pPr algn="ctr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kumimoji="0" lang="en-US" altLang="zh-TW" sz="1800">
                  <a:latin typeface="Calibri" pitchFamily="34" charset="0"/>
                </a:endParaRPr>
              </a:p>
            </p:txBody>
          </p:sp>
          <p:sp>
            <p:nvSpPr>
              <p:cNvPr id="36877" name="Text Placeholder 3"/>
              <p:cNvSpPr txBox="1">
                <a:spLocks/>
              </p:cNvSpPr>
              <p:nvPr/>
            </p:nvSpPr>
            <p:spPr bwMode="auto">
              <a:xfrm>
                <a:off x="7617813" y="987065"/>
                <a:ext cx="482579" cy="4777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 marL="455613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2pPr>
                <a:lvl3pPr marL="912813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3pPr>
                <a:lvl4pPr marL="1370013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4pPr>
                <a:lvl5pPr marL="1827213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5pPr>
                <a:lvl6pPr marL="2284413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6pPr>
                <a:lvl7pPr marL="2741613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7pPr>
                <a:lvl8pPr marL="3198813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8pPr>
                <a:lvl9pPr marL="3656013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9pPr>
              </a:lstStyle>
              <a:p>
                <a:pPr algn="ctr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0" lang="en-US" altLang="zh-TW" sz="1800">
                    <a:solidFill>
                      <a:schemeClr val="bg1"/>
                    </a:solidFill>
                    <a:latin typeface="Calibri" pitchFamily="34" charset="0"/>
                  </a:rPr>
                  <a:t>03</a:t>
                </a:r>
                <a:endParaRPr kumimoji="0" lang="en-US" altLang="zh-TW" sz="120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36875" name="文字方塊 47"/>
            <p:cNvSpPr txBox="1">
              <a:spLocks noChangeArrowheads="1"/>
            </p:cNvSpPr>
            <p:nvPr/>
          </p:nvSpPr>
          <p:spPr bwMode="auto">
            <a:xfrm>
              <a:off x="6861447" y="788931"/>
              <a:ext cx="1338828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kumimoji="0" lang="zh-TW" altLang="en-US" sz="1800">
                  <a:solidFill>
                    <a:schemeClr val="bg1"/>
                  </a:solidFill>
                  <a:latin typeface="華康新特明體" pitchFamily="49" charset="-120"/>
                  <a:ea typeface="華康新特明體" pitchFamily="49" charset="-120"/>
                </a:rPr>
                <a:t>送出 </a:t>
              </a:r>
              <a:endParaRPr kumimoji="0" lang="en-US" altLang="zh-TW" sz="1800">
                <a:solidFill>
                  <a:schemeClr val="bg1"/>
                </a:solidFill>
                <a:latin typeface="華康新特明體" pitchFamily="49" charset="-120"/>
                <a:ea typeface="華康新特明體" pitchFamily="49" charset="-120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kumimoji="0" lang="zh-TW" altLang="en-US" sz="1800">
                  <a:solidFill>
                    <a:schemeClr val="bg1"/>
                  </a:solidFill>
                  <a:latin typeface="華康新特明體" pitchFamily="49" charset="-120"/>
                  <a:ea typeface="華康新特明體" pitchFamily="49" charset="-120"/>
                </a:rPr>
                <a:t>報修成功。</a:t>
              </a:r>
              <a:endParaRPr kumimoji="0" lang="en-US" altLang="zh-CN" sz="2400" b="1">
                <a:solidFill>
                  <a:schemeClr val="bg1"/>
                </a:solidFill>
                <a:latin typeface="華康新特明體" pitchFamily="49" charset="-120"/>
                <a:ea typeface="華康新特明體" pitchFamily="49" charset="-120"/>
              </a:endParaRPr>
            </a:p>
          </p:txBody>
        </p:sp>
      </p:grpSp>
      <p:pic>
        <p:nvPicPr>
          <p:cNvPr id="36873" name="圖片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-20638"/>
            <a:ext cx="1851025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>
            <a:spLocks/>
          </p:cNvSpPr>
          <p:nvPr/>
        </p:nvSpPr>
        <p:spPr>
          <a:xfrm>
            <a:off x="611188" y="176213"/>
            <a:ext cx="5184775" cy="379412"/>
          </a:xfrm>
          <a:prstGeom prst="rect">
            <a:avLst/>
          </a:prstGeom>
        </p:spPr>
        <p:txBody>
          <a:bodyPr lIns="0" rIns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kumimoji="0" lang="zh-TW" altLang="en-US" sz="18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報修系統</a:t>
            </a:r>
            <a:endParaRPr kumimoji="0" lang="en-US" altLang="zh-TW" sz="1400" spc="600" dirty="0">
              <a:solidFill>
                <a:schemeClr val="accent6">
                  <a:lumMod val="75000"/>
                </a:schemeClr>
              </a:solidFill>
              <a:latin typeface="華康新特明體" panose="02020909000000000000" pitchFamily="49" charset="-120"/>
              <a:ea typeface="華康新特明體" panose="02020909000000000000" pitchFamily="49" charset="-12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666750"/>
            <a:ext cx="4176713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-49213"/>
            <a:ext cx="302418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2787650"/>
            <a:ext cx="488315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4427538" y="666750"/>
            <a:ext cx="1670050" cy="230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系統會自動發送</a:t>
            </a:r>
            <a:endParaRPr kumimoji="0"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維修信件</a:t>
            </a:r>
            <a:r>
              <a:rPr kumimoji="0"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kumimoji="0" lang="zh-TW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將會於</a:t>
            </a:r>
            <a:endParaRPr kumimoji="0"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48</a:t>
            </a:r>
            <a:r>
              <a:rPr kumimoji="0" lang="zh-TW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小時內進行回</a:t>
            </a:r>
            <a:endParaRPr kumimoji="0"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應及相關處理部</a:t>
            </a:r>
            <a:endParaRPr kumimoji="0"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分。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895" name="文字方塊 24"/>
          <p:cNvSpPr txBox="1">
            <a:spLocks noChangeArrowheads="1"/>
          </p:cNvSpPr>
          <p:nvPr/>
        </p:nvSpPr>
        <p:spPr bwMode="auto">
          <a:xfrm>
            <a:off x="815975" y="4435475"/>
            <a:ext cx="3468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1600">
                <a:latin typeface="微軟正黑體" pitchFamily="34" charset="-120"/>
                <a:ea typeface="微軟正黑體" pitchFamily="34" charset="-120"/>
              </a:rPr>
              <a:t>報修相關資料也會導入至系統當中，</a:t>
            </a:r>
            <a:endParaRPr kumimoji="0" lang="en-US" altLang="zh-TW" sz="1600"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1600">
                <a:latin typeface="微軟正黑體" pitchFamily="34" charset="-120"/>
                <a:ea typeface="微軟正黑體" pitchFamily="34" charset="-120"/>
              </a:rPr>
              <a:t>方便其他同事了此狀況。</a:t>
            </a:r>
            <a:endParaRPr kumimoji="0" lang="zh-TW" altLang="zh-TW" sz="16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7896" name="圖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-20638"/>
            <a:ext cx="1851025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-20638"/>
            <a:ext cx="1851025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等腰三角形 10">
            <a:extLst/>
          </p:cNvPr>
          <p:cNvSpPr/>
          <p:nvPr/>
        </p:nvSpPr>
        <p:spPr>
          <a:xfrm rot="16200000" flipH="1">
            <a:off x="7894637" y="41275"/>
            <a:ext cx="1311276" cy="1187450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38916" name="Title 1"/>
          <p:cNvSpPr txBox="1">
            <a:spLocks/>
          </p:cNvSpPr>
          <p:nvPr/>
        </p:nvSpPr>
        <p:spPr bwMode="auto">
          <a:xfrm>
            <a:off x="611188" y="176213"/>
            <a:ext cx="518477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1800">
                <a:solidFill>
                  <a:srgbClr val="595959"/>
                </a:solidFill>
                <a:latin typeface="華康新特明體" pitchFamily="49" charset="-120"/>
                <a:ea typeface="華康新特明體" pitchFamily="49" charset="-120"/>
              </a:rPr>
              <a:t>例行性檢查</a:t>
            </a:r>
            <a:endParaRPr kumimoji="0" lang="zh-CN" altLang="en-US" sz="1800">
              <a:solidFill>
                <a:srgbClr val="595959"/>
              </a:solidFill>
              <a:latin typeface="華康新特明體" pitchFamily="49" charset="-120"/>
              <a:ea typeface="華康新特明體" pitchFamily="49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47638"/>
            <a:ext cx="3941762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95288" y="831850"/>
            <a:ext cx="4340225" cy="1477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每週為客戶做定時檢查，確認設備狀況。</a:t>
            </a:r>
            <a:endParaRPr kumimoji="0" lang="en-US" altLang="zh-TW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若設備出現異常，也可利即排除狀況</a:t>
            </a:r>
            <a:r>
              <a:rPr kumimoji="0" lang="zh-TW" altLang="en-US" kern="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kumimoji="0" lang="en-US" altLang="zh-CN" kern="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25650"/>
            <a:ext cx="3022600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1" dur="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8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8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8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8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 txBox="1">
            <a:spLocks/>
          </p:cNvSpPr>
          <p:nvPr/>
        </p:nvSpPr>
        <p:spPr bwMode="auto">
          <a:xfrm>
            <a:off x="611188" y="176213"/>
            <a:ext cx="518477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1800">
                <a:solidFill>
                  <a:srgbClr val="595959"/>
                </a:solidFill>
                <a:latin typeface="華康新特明體" pitchFamily="49" charset="-120"/>
                <a:ea typeface="華康新特明體" pitchFamily="49" charset="-120"/>
              </a:rPr>
              <a:t>保固到期通知</a:t>
            </a:r>
            <a:endParaRPr kumimoji="0" lang="zh-CN" altLang="en-US" sz="1800">
              <a:solidFill>
                <a:srgbClr val="595959"/>
              </a:solidFill>
              <a:latin typeface="華康新特明體" pitchFamily="49" charset="-120"/>
              <a:ea typeface="華康新特明體" pitchFamily="49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6742112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等腰三角形 6">
            <a:extLst/>
          </p:cNvPr>
          <p:cNvSpPr/>
          <p:nvPr/>
        </p:nvSpPr>
        <p:spPr>
          <a:xfrm rot="16200000" flipH="1">
            <a:off x="7894637" y="41275"/>
            <a:ext cx="1311276" cy="1187450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187450" y="4649788"/>
            <a:ext cx="781526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accent6">
                    <a:lumMod val="7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若與我司進行採購，當產品保固到期前，並提早告知客戶。 無需在擔心保固過期這種事情發生。</a:t>
            </a:r>
            <a:endParaRPr kumimoji="0" lang="zh-TW" altLang="zh-TW" sz="1400" dirty="0">
              <a:solidFill>
                <a:schemeClr val="accent6">
                  <a:lumMod val="75000"/>
                </a:schemeClr>
              </a:solidFill>
              <a:latin typeface="華康新特明體" panose="02020909000000000000" pitchFamily="49" charset="-120"/>
              <a:ea typeface="華康新特明體" panose="02020909000000000000" pitchFamily="49" charset="-120"/>
            </a:endParaRPr>
          </a:p>
        </p:txBody>
      </p:sp>
      <p:pic>
        <p:nvPicPr>
          <p:cNvPr id="39942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-20638"/>
            <a:ext cx="1851025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8"/>
          <p:cNvSpPr txBox="1">
            <a:spLocks noChangeArrowheads="1"/>
          </p:cNvSpPr>
          <p:nvPr/>
        </p:nvSpPr>
        <p:spPr bwMode="auto">
          <a:xfrm>
            <a:off x="3325813" y="2103438"/>
            <a:ext cx="44148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>
                <a:solidFill>
                  <a:srgbClr val="595959"/>
                </a:solidFill>
                <a:latin typeface="華康新特明體" pitchFamily="49" charset="-120"/>
                <a:ea typeface="華康新特明體" pitchFamily="49" charset="-120"/>
              </a:rPr>
              <a:t>服務效益</a:t>
            </a:r>
            <a:endParaRPr kumimoji="0" lang="en-US" altLang="zh-CN">
              <a:solidFill>
                <a:srgbClr val="595959"/>
              </a:solidFill>
              <a:latin typeface="華康新特明體" pitchFamily="49" charset="-120"/>
              <a:ea typeface="華康新特明體" pitchFamily="49" charset="-120"/>
            </a:endParaRPr>
          </a:p>
        </p:txBody>
      </p:sp>
      <p:sp>
        <p:nvSpPr>
          <p:cNvPr id="8" name="TextBox 49"/>
          <p:cNvSpPr txBox="1">
            <a:spLocks noChangeArrowheads="1"/>
          </p:cNvSpPr>
          <p:nvPr/>
        </p:nvSpPr>
        <p:spPr bwMode="auto">
          <a:xfrm>
            <a:off x="3851275" y="2716213"/>
            <a:ext cx="27813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kumimoji="0" lang="zh-TW" altLang="en-US" sz="1000">
                <a:solidFill>
                  <a:srgbClr val="38425D"/>
                </a:solidFill>
                <a:latin typeface="華康新特明體" pitchFamily="49" charset="-120"/>
                <a:ea typeface="華康新特明體" pitchFamily="49" charset="-120"/>
              </a:rPr>
              <a:t>常見問題</a:t>
            </a:r>
            <a:endParaRPr kumimoji="0" lang="zh-CN" altLang="en-US" sz="1000">
              <a:solidFill>
                <a:srgbClr val="38425D"/>
              </a:solidFill>
              <a:latin typeface="華康新特明體" pitchFamily="49" charset="-120"/>
              <a:ea typeface="華康新特明體" pitchFamily="49" charset="-120"/>
            </a:endParaRPr>
          </a:p>
        </p:txBody>
      </p:sp>
      <p:sp>
        <p:nvSpPr>
          <p:cNvPr id="5" name="等腰三角形 4">
            <a:extLst/>
          </p:cNvPr>
          <p:cNvSpPr/>
          <p:nvPr/>
        </p:nvSpPr>
        <p:spPr>
          <a:xfrm rot="5400000">
            <a:off x="-309562" y="-2735263"/>
            <a:ext cx="6559550" cy="5940425"/>
          </a:xfrm>
          <a:prstGeom prst="triangle">
            <a:avLst/>
          </a:prstGeom>
          <a:solidFill>
            <a:srgbClr val="3842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6" name="等腰三角形 5">
            <a:extLst/>
          </p:cNvPr>
          <p:cNvSpPr/>
          <p:nvPr/>
        </p:nvSpPr>
        <p:spPr>
          <a:xfrm rot="5400000">
            <a:off x="-143669" y="977107"/>
            <a:ext cx="3030537" cy="2743200"/>
          </a:xfrm>
          <a:prstGeom prst="triangl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10" name="等腰三角形 9">
            <a:extLst/>
          </p:cNvPr>
          <p:cNvSpPr/>
          <p:nvPr/>
        </p:nvSpPr>
        <p:spPr>
          <a:xfrm rot="16200000" flipH="1">
            <a:off x="6076157" y="2131219"/>
            <a:ext cx="3219450" cy="2916237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pic>
        <p:nvPicPr>
          <p:cNvPr id="40967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-20638"/>
            <a:ext cx="1851025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8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5" grpId="0" animBg="1"/>
      <p:bldP spid="6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 txBox="1">
            <a:spLocks/>
          </p:cNvSpPr>
          <p:nvPr/>
        </p:nvSpPr>
        <p:spPr bwMode="auto">
          <a:xfrm>
            <a:off x="611188" y="176213"/>
            <a:ext cx="21304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1800">
                <a:solidFill>
                  <a:srgbClr val="595959"/>
                </a:solidFill>
                <a:latin typeface="華康新特明體" pitchFamily="49" charset="-120"/>
                <a:ea typeface="華康新特明體" pitchFamily="49" charset="-120"/>
              </a:rPr>
              <a:t>服務效益</a:t>
            </a:r>
            <a:endParaRPr kumimoji="0" lang="en-GB" altLang="zh-CN" sz="1800">
              <a:solidFill>
                <a:srgbClr val="595959"/>
              </a:solidFill>
              <a:latin typeface="華康新特明體" pitchFamily="49" charset="-120"/>
              <a:ea typeface="華康新特明體" pitchFamily="49" charset="-120"/>
            </a:endParaRPr>
          </a:p>
        </p:txBody>
      </p:sp>
      <p:grpSp>
        <p:nvGrpSpPr>
          <p:cNvPr id="2" name="群組 1"/>
          <p:cNvGrpSpPr>
            <a:grpSpLocks/>
          </p:cNvGrpSpPr>
          <p:nvPr/>
        </p:nvGrpSpPr>
        <p:grpSpPr bwMode="auto">
          <a:xfrm>
            <a:off x="1201738" y="173038"/>
            <a:ext cx="6796087" cy="5808662"/>
            <a:chOff x="1201139" y="173739"/>
            <a:chExt cx="6796337" cy="5808591"/>
          </a:xfrm>
        </p:grpSpPr>
        <p:grpSp>
          <p:nvGrpSpPr>
            <p:cNvPr id="41989" name="Group 1"/>
            <p:cNvGrpSpPr>
              <a:grpSpLocks/>
            </p:cNvGrpSpPr>
            <p:nvPr/>
          </p:nvGrpSpPr>
          <p:grpSpPr bwMode="auto">
            <a:xfrm>
              <a:off x="1201139" y="173739"/>
              <a:ext cx="6796337" cy="5808591"/>
              <a:chOff x="4607258" y="653160"/>
              <a:chExt cx="7511041" cy="6201666"/>
            </a:xfrm>
          </p:grpSpPr>
          <p:sp>
            <p:nvSpPr>
              <p:cNvPr id="37" name="Freeform: Shape 2"/>
              <p:cNvSpPr>
                <a:spLocks/>
              </p:cNvSpPr>
              <p:nvPr/>
            </p:nvSpPr>
            <p:spPr bwMode="auto">
              <a:xfrm>
                <a:off x="7528510" y="2848065"/>
                <a:ext cx="1361497" cy="4006761"/>
              </a:xfrm>
              <a:custGeom>
                <a:avLst/>
                <a:gdLst>
                  <a:gd name="T0" fmla="*/ 0 w 407"/>
                  <a:gd name="T1" fmla="*/ 33 h 1302"/>
                  <a:gd name="T2" fmla="*/ 77 w 407"/>
                  <a:gd name="T3" fmla="*/ 1302 h 1302"/>
                  <a:gd name="T4" fmla="*/ 368 w 407"/>
                  <a:gd name="T5" fmla="*/ 1302 h 1302"/>
                  <a:gd name="T6" fmla="*/ 354 w 407"/>
                  <a:gd name="T7" fmla="*/ 656 h 1302"/>
                  <a:gd name="T8" fmla="*/ 49 w 407"/>
                  <a:gd name="T9" fmla="*/ 0 h 1302"/>
                  <a:gd name="T10" fmla="*/ 0 w 407"/>
                  <a:gd name="T11" fmla="*/ 33 h 1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7" h="1302">
                    <a:moveTo>
                      <a:pt x="0" y="33"/>
                    </a:moveTo>
                    <a:cubicBezTo>
                      <a:pt x="228" y="442"/>
                      <a:pt x="210" y="885"/>
                      <a:pt x="77" y="1302"/>
                    </a:cubicBezTo>
                    <a:cubicBezTo>
                      <a:pt x="368" y="1302"/>
                      <a:pt x="368" y="1302"/>
                      <a:pt x="368" y="1302"/>
                    </a:cubicBezTo>
                    <a:cubicBezTo>
                      <a:pt x="402" y="1058"/>
                      <a:pt x="407" y="897"/>
                      <a:pt x="354" y="656"/>
                    </a:cubicBezTo>
                    <a:cubicBezTo>
                      <a:pt x="302" y="416"/>
                      <a:pt x="196" y="189"/>
                      <a:pt x="49" y="0"/>
                    </a:cubicBezTo>
                    <a:lnTo>
                      <a:pt x="0" y="3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>
                  <a:latin typeface="Calibri" panose="020F0502020204030204" pitchFamily="34" charset="0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8" name="Freeform: Shape 3"/>
              <p:cNvSpPr>
                <a:spLocks/>
              </p:cNvSpPr>
              <p:nvPr/>
            </p:nvSpPr>
            <p:spPr bwMode="auto">
              <a:xfrm>
                <a:off x="6560023" y="3961619"/>
                <a:ext cx="1800123" cy="945758"/>
              </a:xfrm>
              <a:custGeom>
                <a:avLst/>
                <a:gdLst>
                  <a:gd name="T0" fmla="*/ 127 w 585"/>
                  <a:gd name="T1" fmla="*/ 29 h 307"/>
                  <a:gd name="T2" fmla="*/ 82 w 585"/>
                  <a:gd name="T3" fmla="*/ 0 h 307"/>
                  <a:gd name="T4" fmla="*/ 0 w 585"/>
                  <a:gd name="T5" fmla="*/ 18 h 307"/>
                  <a:gd name="T6" fmla="*/ 102 w 585"/>
                  <a:gd name="T7" fmla="*/ 106 h 307"/>
                  <a:gd name="T8" fmla="*/ 581 w 585"/>
                  <a:gd name="T9" fmla="*/ 307 h 307"/>
                  <a:gd name="T10" fmla="*/ 585 w 585"/>
                  <a:gd name="T11" fmla="*/ 168 h 307"/>
                  <a:gd name="T12" fmla="*/ 127 w 585"/>
                  <a:gd name="T13" fmla="*/ 29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5" h="307">
                    <a:moveTo>
                      <a:pt x="127" y="29"/>
                    </a:moveTo>
                    <a:cubicBezTo>
                      <a:pt x="112" y="20"/>
                      <a:pt x="97" y="11"/>
                      <a:pt x="82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33" y="50"/>
                      <a:pt x="67" y="79"/>
                      <a:pt x="102" y="106"/>
                    </a:cubicBezTo>
                    <a:cubicBezTo>
                      <a:pt x="251" y="215"/>
                      <a:pt x="411" y="279"/>
                      <a:pt x="581" y="307"/>
                    </a:cubicBezTo>
                    <a:cubicBezTo>
                      <a:pt x="585" y="168"/>
                      <a:pt x="585" y="168"/>
                      <a:pt x="585" y="168"/>
                    </a:cubicBezTo>
                    <a:cubicBezTo>
                      <a:pt x="432" y="161"/>
                      <a:pt x="271" y="116"/>
                      <a:pt x="127" y="29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>
                  <a:latin typeface="Calibri" panose="020F0502020204030204" pitchFamily="34" charset="0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9" name="Freeform: Shape 4"/>
              <p:cNvSpPr>
                <a:spLocks/>
              </p:cNvSpPr>
              <p:nvPr/>
            </p:nvSpPr>
            <p:spPr bwMode="auto">
              <a:xfrm>
                <a:off x="8305757" y="2722642"/>
                <a:ext cx="1124638" cy="2118634"/>
              </a:xfrm>
              <a:custGeom>
                <a:avLst/>
                <a:gdLst>
                  <a:gd name="T0" fmla="*/ 234 w 266"/>
                  <a:gd name="T1" fmla="*/ 0 h 614"/>
                  <a:gd name="T2" fmla="*/ 193 w 266"/>
                  <a:gd name="T3" fmla="*/ 156 h 614"/>
                  <a:gd name="T4" fmla="*/ 50 w 266"/>
                  <a:gd name="T5" fmla="*/ 429 h 614"/>
                  <a:gd name="T6" fmla="*/ 0 w 266"/>
                  <a:gd name="T7" fmla="*/ 489 h 614"/>
                  <a:gd name="T8" fmla="*/ 36 w 266"/>
                  <a:gd name="T9" fmla="*/ 614 h 614"/>
                  <a:gd name="T10" fmla="*/ 102 w 266"/>
                  <a:gd name="T11" fmla="*/ 517 h 614"/>
                  <a:gd name="T12" fmla="*/ 235 w 266"/>
                  <a:gd name="T13" fmla="*/ 202 h 614"/>
                  <a:gd name="T14" fmla="*/ 266 w 266"/>
                  <a:gd name="T15" fmla="*/ 49 h 614"/>
                  <a:gd name="T16" fmla="*/ 234 w 266"/>
                  <a:gd name="T17" fmla="*/ 0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6" h="614">
                    <a:moveTo>
                      <a:pt x="234" y="0"/>
                    </a:moveTo>
                    <a:cubicBezTo>
                      <a:pt x="224" y="55"/>
                      <a:pt x="210" y="108"/>
                      <a:pt x="193" y="156"/>
                    </a:cubicBezTo>
                    <a:cubicBezTo>
                      <a:pt x="157" y="262"/>
                      <a:pt x="107" y="353"/>
                      <a:pt x="50" y="429"/>
                    </a:cubicBezTo>
                    <a:cubicBezTo>
                      <a:pt x="34" y="450"/>
                      <a:pt x="17" y="470"/>
                      <a:pt x="0" y="489"/>
                    </a:cubicBezTo>
                    <a:cubicBezTo>
                      <a:pt x="36" y="614"/>
                      <a:pt x="36" y="614"/>
                      <a:pt x="36" y="614"/>
                    </a:cubicBezTo>
                    <a:cubicBezTo>
                      <a:pt x="59" y="583"/>
                      <a:pt x="81" y="551"/>
                      <a:pt x="102" y="517"/>
                    </a:cubicBezTo>
                    <a:cubicBezTo>
                      <a:pt x="157" y="426"/>
                      <a:pt x="203" y="321"/>
                      <a:pt x="235" y="202"/>
                    </a:cubicBezTo>
                    <a:cubicBezTo>
                      <a:pt x="247" y="153"/>
                      <a:pt x="258" y="102"/>
                      <a:pt x="266" y="49"/>
                    </a:cubicBezTo>
                    <a:lnTo>
                      <a:pt x="234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>
                  <a:latin typeface="Calibri" panose="020F0502020204030204" pitchFamily="34" charset="0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3" name="Freeform: Shape 8"/>
              <p:cNvSpPr>
                <a:spLocks/>
              </p:cNvSpPr>
              <p:nvPr/>
            </p:nvSpPr>
            <p:spPr bwMode="auto">
              <a:xfrm rot="4500000">
                <a:off x="9766565" y="2289543"/>
                <a:ext cx="1706771" cy="2996697"/>
              </a:xfrm>
              <a:custGeom>
                <a:avLst/>
                <a:gdLst>
                  <a:gd name="T0" fmla="*/ 222 w 452"/>
                  <a:gd name="T1" fmla="*/ 0 h 796"/>
                  <a:gd name="T2" fmla="*/ 450 w 452"/>
                  <a:gd name="T3" fmla="*/ 475 h 796"/>
                  <a:gd name="T4" fmla="*/ 234 w 452"/>
                  <a:gd name="T5" fmla="*/ 796 h 796"/>
                  <a:gd name="T6" fmla="*/ 9 w 452"/>
                  <a:gd name="T7" fmla="*/ 482 h 796"/>
                  <a:gd name="T8" fmla="*/ 222 w 452"/>
                  <a:gd name="T9" fmla="*/ 0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" h="796">
                    <a:moveTo>
                      <a:pt x="222" y="0"/>
                    </a:moveTo>
                    <a:cubicBezTo>
                      <a:pt x="222" y="0"/>
                      <a:pt x="452" y="265"/>
                      <a:pt x="450" y="475"/>
                    </a:cubicBezTo>
                    <a:cubicBezTo>
                      <a:pt x="448" y="685"/>
                      <a:pt x="234" y="796"/>
                      <a:pt x="234" y="796"/>
                    </a:cubicBezTo>
                    <a:cubicBezTo>
                      <a:pt x="234" y="796"/>
                      <a:pt x="18" y="692"/>
                      <a:pt x="9" y="482"/>
                    </a:cubicBezTo>
                    <a:cubicBezTo>
                      <a:pt x="0" y="272"/>
                      <a:pt x="222" y="0"/>
                      <a:pt x="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>
                  <a:latin typeface="Calibri" panose="020F0502020204030204" pitchFamily="34" charset="0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" name="Freeform: Shape 9"/>
              <p:cNvSpPr>
                <a:spLocks/>
              </p:cNvSpPr>
              <p:nvPr/>
            </p:nvSpPr>
            <p:spPr bwMode="auto">
              <a:xfrm>
                <a:off x="8179433" y="2175187"/>
                <a:ext cx="861462" cy="1513552"/>
              </a:xfrm>
              <a:custGeom>
                <a:avLst/>
                <a:gdLst>
                  <a:gd name="T0" fmla="*/ 222 w 452"/>
                  <a:gd name="T1" fmla="*/ 0 h 796"/>
                  <a:gd name="T2" fmla="*/ 450 w 452"/>
                  <a:gd name="T3" fmla="*/ 475 h 796"/>
                  <a:gd name="T4" fmla="*/ 234 w 452"/>
                  <a:gd name="T5" fmla="*/ 796 h 796"/>
                  <a:gd name="T6" fmla="*/ 9 w 452"/>
                  <a:gd name="T7" fmla="*/ 482 h 796"/>
                  <a:gd name="T8" fmla="*/ 222 w 452"/>
                  <a:gd name="T9" fmla="*/ 0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" h="796">
                    <a:moveTo>
                      <a:pt x="222" y="0"/>
                    </a:moveTo>
                    <a:cubicBezTo>
                      <a:pt x="222" y="0"/>
                      <a:pt x="452" y="265"/>
                      <a:pt x="450" y="475"/>
                    </a:cubicBezTo>
                    <a:cubicBezTo>
                      <a:pt x="448" y="685"/>
                      <a:pt x="234" y="796"/>
                      <a:pt x="234" y="796"/>
                    </a:cubicBezTo>
                    <a:cubicBezTo>
                      <a:pt x="234" y="796"/>
                      <a:pt x="18" y="692"/>
                      <a:pt x="9" y="482"/>
                    </a:cubicBezTo>
                    <a:cubicBezTo>
                      <a:pt x="0" y="272"/>
                      <a:pt x="222" y="0"/>
                      <a:pt x="2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>
                  <a:latin typeface="Calibri" panose="020F0502020204030204" pitchFamily="34" charset="0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5" name="Freeform: Shape 10"/>
              <p:cNvSpPr>
                <a:spLocks/>
              </p:cNvSpPr>
              <p:nvPr/>
            </p:nvSpPr>
            <p:spPr bwMode="auto">
              <a:xfrm rot="2352334">
                <a:off x="9588301" y="653160"/>
                <a:ext cx="1317635" cy="2316938"/>
              </a:xfrm>
              <a:custGeom>
                <a:avLst/>
                <a:gdLst>
                  <a:gd name="T0" fmla="*/ 222 w 452"/>
                  <a:gd name="T1" fmla="*/ 0 h 796"/>
                  <a:gd name="T2" fmla="*/ 450 w 452"/>
                  <a:gd name="T3" fmla="*/ 475 h 796"/>
                  <a:gd name="T4" fmla="*/ 234 w 452"/>
                  <a:gd name="T5" fmla="*/ 796 h 796"/>
                  <a:gd name="T6" fmla="*/ 9 w 452"/>
                  <a:gd name="T7" fmla="*/ 482 h 796"/>
                  <a:gd name="T8" fmla="*/ 222 w 452"/>
                  <a:gd name="T9" fmla="*/ 0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" h="796">
                    <a:moveTo>
                      <a:pt x="222" y="0"/>
                    </a:moveTo>
                    <a:cubicBezTo>
                      <a:pt x="222" y="0"/>
                      <a:pt x="452" y="265"/>
                      <a:pt x="450" y="475"/>
                    </a:cubicBezTo>
                    <a:cubicBezTo>
                      <a:pt x="448" y="685"/>
                      <a:pt x="234" y="796"/>
                      <a:pt x="234" y="796"/>
                    </a:cubicBezTo>
                    <a:cubicBezTo>
                      <a:pt x="234" y="796"/>
                      <a:pt x="18" y="692"/>
                      <a:pt x="9" y="482"/>
                    </a:cubicBezTo>
                    <a:cubicBezTo>
                      <a:pt x="0" y="272"/>
                      <a:pt x="222" y="0"/>
                      <a:pt x="2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>
                  <a:latin typeface="Calibri" panose="020F0502020204030204" pitchFamily="34" charset="0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6" name="Freeform: Shape 11"/>
              <p:cNvSpPr>
                <a:spLocks/>
              </p:cNvSpPr>
              <p:nvPr/>
            </p:nvSpPr>
            <p:spPr bwMode="auto">
              <a:xfrm rot="18372114">
                <a:off x="5209428" y="2030767"/>
                <a:ext cx="1318638" cy="2315948"/>
              </a:xfrm>
              <a:custGeom>
                <a:avLst/>
                <a:gdLst>
                  <a:gd name="T0" fmla="*/ 222 w 452"/>
                  <a:gd name="T1" fmla="*/ 0 h 796"/>
                  <a:gd name="T2" fmla="*/ 450 w 452"/>
                  <a:gd name="T3" fmla="*/ 475 h 796"/>
                  <a:gd name="T4" fmla="*/ 234 w 452"/>
                  <a:gd name="T5" fmla="*/ 796 h 796"/>
                  <a:gd name="T6" fmla="*/ 9 w 452"/>
                  <a:gd name="T7" fmla="*/ 482 h 796"/>
                  <a:gd name="T8" fmla="*/ 222 w 452"/>
                  <a:gd name="T9" fmla="*/ 0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" h="796">
                    <a:moveTo>
                      <a:pt x="222" y="0"/>
                    </a:moveTo>
                    <a:cubicBezTo>
                      <a:pt x="222" y="0"/>
                      <a:pt x="452" y="265"/>
                      <a:pt x="450" y="475"/>
                    </a:cubicBezTo>
                    <a:cubicBezTo>
                      <a:pt x="448" y="685"/>
                      <a:pt x="234" y="796"/>
                      <a:pt x="234" y="796"/>
                    </a:cubicBezTo>
                    <a:cubicBezTo>
                      <a:pt x="234" y="796"/>
                      <a:pt x="18" y="692"/>
                      <a:pt x="9" y="482"/>
                    </a:cubicBezTo>
                    <a:cubicBezTo>
                      <a:pt x="0" y="272"/>
                      <a:pt x="222" y="0"/>
                      <a:pt x="2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>
                  <a:latin typeface="Calibri" panose="020F0502020204030204" pitchFamily="34" charset="0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7" name="Freeform: Shape 12"/>
              <p:cNvSpPr>
                <a:spLocks/>
              </p:cNvSpPr>
              <p:nvPr/>
            </p:nvSpPr>
            <p:spPr bwMode="auto">
              <a:xfrm rot="19386348">
                <a:off x="7119711" y="3187046"/>
                <a:ext cx="645658" cy="1135588"/>
              </a:xfrm>
              <a:custGeom>
                <a:avLst/>
                <a:gdLst>
                  <a:gd name="T0" fmla="*/ 222 w 452"/>
                  <a:gd name="T1" fmla="*/ 0 h 796"/>
                  <a:gd name="T2" fmla="*/ 450 w 452"/>
                  <a:gd name="T3" fmla="*/ 475 h 796"/>
                  <a:gd name="T4" fmla="*/ 234 w 452"/>
                  <a:gd name="T5" fmla="*/ 796 h 796"/>
                  <a:gd name="T6" fmla="*/ 9 w 452"/>
                  <a:gd name="T7" fmla="*/ 482 h 796"/>
                  <a:gd name="T8" fmla="*/ 222 w 452"/>
                  <a:gd name="T9" fmla="*/ 0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" h="796">
                    <a:moveTo>
                      <a:pt x="222" y="0"/>
                    </a:moveTo>
                    <a:cubicBezTo>
                      <a:pt x="222" y="0"/>
                      <a:pt x="452" y="265"/>
                      <a:pt x="450" y="475"/>
                    </a:cubicBezTo>
                    <a:cubicBezTo>
                      <a:pt x="448" y="685"/>
                      <a:pt x="234" y="796"/>
                      <a:pt x="234" y="796"/>
                    </a:cubicBezTo>
                    <a:cubicBezTo>
                      <a:pt x="234" y="796"/>
                      <a:pt x="18" y="692"/>
                      <a:pt x="9" y="482"/>
                    </a:cubicBezTo>
                    <a:cubicBezTo>
                      <a:pt x="0" y="272"/>
                      <a:pt x="222" y="0"/>
                      <a:pt x="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>
                  <a:latin typeface="Calibri" panose="020F0502020204030204" pitchFamily="34" charset="0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8" name="Freeform: Shape 13"/>
              <p:cNvSpPr>
                <a:spLocks/>
              </p:cNvSpPr>
              <p:nvPr/>
            </p:nvSpPr>
            <p:spPr bwMode="auto">
              <a:xfrm rot="8899099">
                <a:off x="8944398" y="4344669"/>
                <a:ext cx="647412" cy="1133893"/>
              </a:xfrm>
              <a:custGeom>
                <a:avLst/>
                <a:gdLst>
                  <a:gd name="T0" fmla="*/ 222 w 452"/>
                  <a:gd name="T1" fmla="*/ 0 h 796"/>
                  <a:gd name="T2" fmla="*/ 450 w 452"/>
                  <a:gd name="T3" fmla="*/ 475 h 796"/>
                  <a:gd name="T4" fmla="*/ 234 w 452"/>
                  <a:gd name="T5" fmla="*/ 796 h 796"/>
                  <a:gd name="T6" fmla="*/ 9 w 452"/>
                  <a:gd name="T7" fmla="*/ 482 h 796"/>
                  <a:gd name="T8" fmla="*/ 222 w 452"/>
                  <a:gd name="T9" fmla="*/ 0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" h="796">
                    <a:moveTo>
                      <a:pt x="222" y="0"/>
                    </a:moveTo>
                    <a:cubicBezTo>
                      <a:pt x="222" y="0"/>
                      <a:pt x="452" y="265"/>
                      <a:pt x="450" y="475"/>
                    </a:cubicBezTo>
                    <a:cubicBezTo>
                      <a:pt x="448" y="685"/>
                      <a:pt x="234" y="796"/>
                      <a:pt x="234" y="796"/>
                    </a:cubicBezTo>
                    <a:cubicBezTo>
                      <a:pt x="234" y="796"/>
                      <a:pt x="18" y="692"/>
                      <a:pt x="9" y="482"/>
                    </a:cubicBezTo>
                    <a:cubicBezTo>
                      <a:pt x="0" y="272"/>
                      <a:pt x="222" y="0"/>
                      <a:pt x="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>
                  <a:latin typeface="Calibri" panose="020F0502020204030204" pitchFamily="34" charset="0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9" name="Freeform: Shape 14"/>
              <p:cNvSpPr>
                <a:spLocks/>
              </p:cNvSpPr>
              <p:nvPr/>
            </p:nvSpPr>
            <p:spPr bwMode="auto">
              <a:xfrm rot="14235448">
                <a:off x="5088442" y="3788909"/>
                <a:ext cx="1272875" cy="2235241"/>
              </a:xfrm>
              <a:custGeom>
                <a:avLst/>
                <a:gdLst>
                  <a:gd name="T0" fmla="*/ 222 w 452"/>
                  <a:gd name="T1" fmla="*/ 0 h 796"/>
                  <a:gd name="T2" fmla="*/ 450 w 452"/>
                  <a:gd name="T3" fmla="*/ 475 h 796"/>
                  <a:gd name="T4" fmla="*/ 234 w 452"/>
                  <a:gd name="T5" fmla="*/ 796 h 796"/>
                  <a:gd name="T6" fmla="*/ 9 w 452"/>
                  <a:gd name="T7" fmla="*/ 482 h 796"/>
                  <a:gd name="T8" fmla="*/ 222 w 452"/>
                  <a:gd name="T9" fmla="*/ 0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" h="796">
                    <a:moveTo>
                      <a:pt x="222" y="0"/>
                    </a:moveTo>
                    <a:cubicBezTo>
                      <a:pt x="222" y="0"/>
                      <a:pt x="452" y="265"/>
                      <a:pt x="450" y="475"/>
                    </a:cubicBezTo>
                    <a:cubicBezTo>
                      <a:pt x="448" y="685"/>
                      <a:pt x="234" y="796"/>
                      <a:pt x="234" y="796"/>
                    </a:cubicBezTo>
                    <a:cubicBezTo>
                      <a:pt x="234" y="796"/>
                      <a:pt x="18" y="692"/>
                      <a:pt x="9" y="482"/>
                    </a:cubicBezTo>
                    <a:cubicBezTo>
                      <a:pt x="0" y="272"/>
                      <a:pt x="222" y="0"/>
                      <a:pt x="2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>
                  <a:latin typeface="Calibri" panose="020F0502020204030204" pitchFamily="34" charset="0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50" name="Freeform: Shape 15"/>
              <p:cNvSpPr>
                <a:spLocks/>
              </p:cNvSpPr>
              <p:nvPr/>
            </p:nvSpPr>
            <p:spPr bwMode="auto">
              <a:xfrm rot="18612147">
                <a:off x="6029550" y="841452"/>
                <a:ext cx="1162707" cy="2186115"/>
              </a:xfrm>
              <a:custGeom>
                <a:avLst/>
                <a:gdLst>
                  <a:gd name="T0" fmla="*/ 222 w 452"/>
                  <a:gd name="T1" fmla="*/ 0 h 796"/>
                  <a:gd name="T2" fmla="*/ 450 w 452"/>
                  <a:gd name="T3" fmla="*/ 475 h 796"/>
                  <a:gd name="T4" fmla="*/ 234 w 452"/>
                  <a:gd name="T5" fmla="*/ 796 h 796"/>
                  <a:gd name="T6" fmla="*/ 9 w 452"/>
                  <a:gd name="T7" fmla="*/ 482 h 796"/>
                  <a:gd name="T8" fmla="*/ 222 w 452"/>
                  <a:gd name="T9" fmla="*/ 0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" h="796">
                    <a:moveTo>
                      <a:pt x="222" y="0"/>
                    </a:moveTo>
                    <a:cubicBezTo>
                      <a:pt x="222" y="0"/>
                      <a:pt x="452" y="265"/>
                      <a:pt x="450" y="475"/>
                    </a:cubicBezTo>
                    <a:cubicBezTo>
                      <a:pt x="448" y="685"/>
                      <a:pt x="234" y="796"/>
                      <a:pt x="234" y="796"/>
                    </a:cubicBezTo>
                    <a:cubicBezTo>
                      <a:pt x="234" y="796"/>
                      <a:pt x="18" y="692"/>
                      <a:pt x="9" y="482"/>
                    </a:cubicBezTo>
                    <a:cubicBezTo>
                      <a:pt x="0" y="272"/>
                      <a:pt x="222" y="0"/>
                      <a:pt x="2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>
                  <a:latin typeface="Calibri" panose="020F0502020204030204" pitchFamily="34" charset="0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51" name="Freeform: Shape 16"/>
              <p:cNvSpPr>
                <a:spLocks/>
              </p:cNvSpPr>
              <p:nvPr/>
            </p:nvSpPr>
            <p:spPr bwMode="auto">
              <a:xfrm rot="14235448">
                <a:off x="7586271" y="4857999"/>
                <a:ext cx="291524" cy="512316"/>
              </a:xfrm>
              <a:custGeom>
                <a:avLst/>
                <a:gdLst>
                  <a:gd name="T0" fmla="*/ 222 w 452"/>
                  <a:gd name="T1" fmla="*/ 0 h 796"/>
                  <a:gd name="T2" fmla="*/ 450 w 452"/>
                  <a:gd name="T3" fmla="*/ 475 h 796"/>
                  <a:gd name="T4" fmla="*/ 234 w 452"/>
                  <a:gd name="T5" fmla="*/ 796 h 796"/>
                  <a:gd name="T6" fmla="*/ 9 w 452"/>
                  <a:gd name="T7" fmla="*/ 482 h 796"/>
                  <a:gd name="T8" fmla="*/ 222 w 452"/>
                  <a:gd name="T9" fmla="*/ 0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" h="796">
                    <a:moveTo>
                      <a:pt x="222" y="0"/>
                    </a:moveTo>
                    <a:cubicBezTo>
                      <a:pt x="222" y="0"/>
                      <a:pt x="452" y="265"/>
                      <a:pt x="450" y="475"/>
                    </a:cubicBezTo>
                    <a:cubicBezTo>
                      <a:pt x="448" y="685"/>
                      <a:pt x="234" y="796"/>
                      <a:pt x="234" y="796"/>
                    </a:cubicBezTo>
                    <a:cubicBezTo>
                      <a:pt x="234" y="796"/>
                      <a:pt x="18" y="692"/>
                      <a:pt x="9" y="482"/>
                    </a:cubicBezTo>
                    <a:cubicBezTo>
                      <a:pt x="0" y="272"/>
                      <a:pt x="222" y="0"/>
                      <a:pt x="2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>
                  <a:latin typeface="Calibri" panose="020F0502020204030204" pitchFamily="34" charset="0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52" name="Freeform: Shape 17"/>
              <p:cNvSpPr>
                <a:spLocks/>
              </p:cNvSpPr>
              <p:nvPr/>
            </p:nvSpPr>
            <p:spPr bwMode="auto">
              <a:xfrm rot="10800000">
                <a:off x="6703892" y="4480261"/>
                <a:ext cx="350901" cy="616946"/>
              </a:xfrm>
              <a:custGeom>
                <a:avLst/>
                <a:gdLst>
                  <a:gd name="T0" fmla="*/ 222 w 452"/>
                  <a:gd name="T1" fmla="*/ 0 h 796"/>
                  <a:gd name="T2" fmla="*/ 450 w 452"/>
                  <a:gd name="T3" fmla="*/ 475 h 796"/>
                  <a:gd name="T4" fmla="*/ 234 w 452"/>
                  <a:gd name="T5" fmla="*/ 796 h 796"/>
                  <a:gd name="T6" fmla="*/ 9 w 452"/>
                  <a:gd name="T7" fmla="*/ 482 h 796"/>
                  <a:gd name="T8" fmla="*/ 222 w 452"/>
                  <a:gd name="T9" fmla="*/ 0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" h="796">
                    <a:moveTo>
                      <a:pt x="222" y="0"/>
                    </a:moveTo>
                    <a:cubicBezTo>
                      <a:pt x="222" y="0"/>
                      <a:pt x="452" y="265"/>
                      <a:pt x="450" y="475"/>
                    </a:cubicBezTo>
                    <a:cubicBezTo>
                      <a:pt x="448" y="685"/>
                      <a:pt x="234" y="796"/>
                      <a:pt x="234" y="796"/>
                    </a:cubicBezTo>
                    <a:cubicBezTo>
                      <a:pt x="234" y="796"/>
                      <a:pt x="18" y="692"/>
                      <a:pt x="9" y="482"/>
                    </a:cubicBezTo>
                    <a:cubicBezTo>
                      <a:pt x="0" y="272"/>
                      <a:pt x="222" y="0"/>
                      <a:pt x="2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>
                  <a:latin typeface="Calibri" panose="020F0502020204030204" pitchFamily="34" charset="0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53" name="Freeform: Shape 18"/>
              <p:cNvSpPr>
                <a:spLocks/>
              </p:cNvSpPr>
              <p:nvPr/>
            </p:nvSpPr>
            <p:spPr bwMode="auto">
              <a:xfrm rot="829878">
                <a:off x="7802213" y="2175187"/>
                <a:ext cx="326338" cy="572879"/>
              </a:xfrm>
              <a:custGeom>
                <a:avLst/>
                <a:gdLst>
                  <a:gd name="T0" fmla="*/ 222 w 452"/>
                  <a:gd name="T1" fmla="*/ 0 h 796"/>
                  <a:gd name="T2" fmla="*/ 450 w 452"/>
                  <a:gd name="T3" fmla="*/ 475 h 796"/>
                  <a:gd name="T4" fmla="*/ 234 w 452"/>
                  <a:gd name="T5" fmla="*/ 796 h 796"/>
                  <a:gd name="T6" fmla="*/ 9 w 452"/>
                  <a:gd name="T7" fmla="*/ 482 h 796"/>
                  <a:gd name="T8" fmla="*/ 222 w 452"/>
                  <a:gd name="T9" fmla="*/ 0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" h="796">
                    <a:moveTo>
                      <a:pt x="222" y="0"/>
                    </a:moveTo>
                    <a:cubicBezTo>
                      <a:pt x="222" y="0"/>
                      <a:pt x="452" y="265"/>
                      <a:pt x="450" y="475"/>
                    </a:cubicBezTo>
                    <a:cubicBezTo>
                      <a:pt x="448" y="685"/>
                      <a:pt x="234" y="796"/>
                      <a:pt x="234" y="796"/>
                    </a:cubicBezTo>
                    <a:cubicBezTo>
                      <a:pt x="234" y="796"/>
                      <a:pt x="18" y="692"/>
                      <a:pt x="9" y="482"/>
                    </a:cubicBezTo>
                    <a:cubicBezTo>
                      <a:pt x="0" y="272"/>
                      <a:pt x="222" y="0"/>
                      <a:pt x="2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>
                  <a:latin typeface="Calibri" panose="020F0502020204030204" pitchFamily="34" charset="0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54" name="Freeform: Shape 19"/>
              <p:cNvSpPr>
                <a:spLocks/>
              </p:cNvSpPr>
              <p:nvPr/>
            </p:nvSpPr>
            <p:spPr bwMode="auto">
              <a:xfrm rot="17678962">
                <a:off x="7080484" y="2793792"/>
                <a:ext cx="313558" cy="550915"/>
              </a:xfrm>
              <a:custGeom>
                <a:avLst/>
                <a:gdLst>
                  <a:gd name="T0" fmla="*/ 222 w 452"/>
                  <a:gd name="T1" fmla="*/ 0 h 796"/>
                  <a:gd name="T2" fmla="*/ 450 w 452"/>
                  <a:gd name="T3" fmla="*/ 475 h 796"/>
                  <a:gd name="T4" fmla="*/ 234 w 452"/>
                  <a:gd name="T5" fmla="*/ 796 h 796"/>
                  <a:gd name="T6" fmla="*/ 9 w 452"/>
                  <a:gd name="T7" fmla="*/ 482 h 796"/>
                  <a:gd name="T8" fmla="*/ 222 w 452"/>
                  <a:gd name="T9" fmla="*/ 0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" h="796">
                    <a:moveTo>
                      <a:pt x="222" y="0"/>
                    </a:moveTo>
                    <a:cubicBezTo>
                      <a:pt x="222" y="0"/>
                      <a:pt x="452" y="265"/>
                      <a:pt x="450" y="475"/>
                    </a:cubicBezTo>
                    <a:cubicBezTo>
                      <a:pt x="448" y="685"/>
                      <a:pt x="234" y="796"/>
                      <a:pt x="234" y="796"/>
                    </a:cubicBezTo>
                    <a:cubicBezTo>
                      <a:pt x="234" y="796"/>
                      <a:pt x="18" y="692"/>
                      <a:pt x="9" y="482"/>
                    </a:cubicBezTo>
                    <a:cubicBezTo>
                      <a:pt x="0" y="272"/>
                      <a:pt x="222" y="0"/>
                      <a:pt x="2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>
                  <a:latin typeface="Calibri" panose="020F0502020204030204" pitchFamily="34" charset="0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2006" name="TextBox 20"/>
              <p:cNvSpPr txBox="1">
                <a:spLocks noChangeArrowheads="1"/>
              </p:cNvSpPr>
              <p:nvPr/>
            </p:nvSpPr>
            <p:spPr bwMode="auto">
              <a:xfrm>
                <a:off x="9509349" y="3751451"/>
                <a:ext cx="1419395" cy="345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kumimoji="0" lang="zh-TW" altLang="en-US" sz="1400" b="1">
                    <a:solidFill>
                      <a:schemeClr val="bg1"/>
                    </a:solidFill>
                    <a:latin typeface="華康粗黑體" pitchFamily="49" charset="-120"/>
                    <a:ea typeface="華康粗黑體" pitchFamily="49" charset="-120"/>
                  </a:rPr>
                  <a:t>完整系統規劃與諮詢</a:t>
                </a:r>
                <a:endParaRPr kumimoji="0" lang="zh-CN" altLang="en-US" sz="1400" b="1">
                  <a:solidFill>
                    <a:schemeClr val="bg1"/>
                  </a:solidFill>
                  <a:latin typeface="華康粗黑體" pitchFamily="49" charset="-120"/>
                  <a:ea typeface="華康粗黑體" pitchFamily="49" charset="-120"/>
                </a:endParaRPr>
              </a:p>
            </p:txBody>
          </p:sp>
          <p:sp>
            <p:nvSpPr>
              <p:cNvPr id="42007" name="TextBox 21"/>
              <p:cNvSpPr txBox="1">
                <a:spLocks noChangeArrowheads="1"/>
              </p:cNvSpPr>
              <p:nvPr/>
            </p:nvSpPr>
            <p:spPr bwMode="auto">
              <a:xfrm rot="1784377">
                <a:off x="5270461" y="3048064"/>
                <a:ext cx="1419395" cy="345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kumimoji="0" lang="zh-TW" altLang="en-US" sz="1400" b="1">
                    <a:solidFill>
                      <a:schemeClr val="bg1"/>
                    </a:solidFill>
                    <a:latin typeface="華康粗黑體" pitchFamily="49" charset="-120"/>
                    <a:ea typeface="華康粗黑體" pitchFamily="49" charset="-120"/>
                  </a:rPr>
                  <a:t>專業</a:t>
                </a:r>
                <a:r>
                  <a:rPr kumimoji="0" lang="en-US" altLang="zh-TW" sz="1400" b="1">
                    <a:solidFill>
                      <a:schemeClr val="bg1"/>
                    </a:solidFill>
                    <a:latin typeface="華康粗黑體" pitchFamily="49" charset="-120"/>
                    <a:ea typeface="華康粗黑體" pitchFamily="49" charset="-120"/>
                  </a:rPr>
                  <a:t>IT</a:t>
                </a:r>
                <a:r>
                  <a:rPr kumimoji="0" lang="zh-TW" altLang="en-US" sz="1400" b="1">
                    <a:solidFill>
                      <a:schemeClr val="bg1"/>
                    </a:solidFill>
                    <a:latin typeface="華康粗黑體" pitchFamily="49" charset="-120"/>
                    <a:ea typeface="華康粗黑體" pitchFamily="49" charset="-120"/>
                  </a:rPr>
                  <a:t>團隊後盾</a:t>
                </a:r>
                <a:endParaRPr kumimoji="0" lang="zh-CN" altLang="en-US" sz="1400" b="1">
                  <a:solidFill>
                    <a:schemeClr val="bg1"/>
                  </a:solidFill>
                  <a:latin typeface="華康粗黑體" pitchFamily="49" charset="-120"/>
                  <a:ea typeface="華康粗黑體" pitchFamily="49" charset="-120"/>
                </a:endParaRPr>
              </a:p>
            </p:txBody>
          </p:sp>
          <p:sp>
            <p:nvSpPr>
              <p:cNvPr id="42008" name="TextBox 22"/>
              <p:cNvSpPr txBox="1">
                <a:spLocks noChangeArrowheads="1"/>
              </p:cNvSpPr>
              <p:nvPr/>
            </p:nvSpPr>
            <p:spPr bwMode="auto">
              <a:xfrm rot="2398933">
                <a:off x="5819621" y="1727731"/>
                <a:ext cx="1470276" cy="3338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kumimoji="0" lang="zh-TW" altLang="en-US" sz="1400" b="1">
                    <a:solidFill>
                      <a:schemeClr val="bg1"/>
                    </a:solidFill>
                    <a:latin typeface="華康粗黑體" pitchFamily="49" charset="-120"/>
                    <a:ea typeface="華康粗黑體" pitchFamily="49" charset="-120"/>
                  </a:rPr>
                  <a:t>降低資訊維護成本</a:t>
                </a:r>
                <a:endParaRPr kumimoji="0" lang="zh-CN" altLang="en-US" sz="1400" b="1">
                  <a:solidFill>
                    <a:schemeClr val="bg1"/>
                  </a:solidFill>
                  <a:latin typeface="華康粗黑體" pitchFamily="49" charset="-120"/>
                  <a:ea typeface="華康粗黑體" pitchFamily="49" charset="-120"/>
                </a:endParaRPr>
              </a:p>
            </p:txBody>
          </p:sp>
          <p:sp>
            <p:nvSpPr>
              <p:cNvPr id="42009" name="TextBox 23"/>
              <p:cNvSpPr txBox="1">
                <a:spLocks noChangeArrowheads="1"/>
              </p:cNvSpPr>
              <p:nvPr/>
            </p:nvSpPr>
            <p:spPr bwMode="auto">
              <a:xfrm rot="-2948802">
                <a:off x="9507096" y="1771831"/>
                <a:ext cx="1418637" cy="347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kumimoji="0" lang="zh-TW" altLang="en-US" sz="1400" b="1">
                    <a:solidFill>
                      <a:schemeClr val="bg1"/>
                    </a:solidFill>
                    <a:latin typeface="華康粗黑體" pitchFamily="49" charset="-120"/>
                    <a:ea typeface="華康粗黑體" pitchFamily="49" charset="-120"/>
                  </a:rPr>
                  <a:t>隨時黨握維修進度</a:t>
                </a:r>
                <a:endParaRPr kumimoji="0" lang="zh-CN" altLang="en-US" sz="1400" b="1">
                  <a:solidFill>
                    <a:schemeClr val="bg1"/>
                  </a:solidFill>
                  <a:latin typeface="華康粗黑體" pitchFamily="49" charset="-120"/>
                  <a:ea typeface="華康粗黑體" pitchFamily="49" charset="-120"/>
                </a:endParaRPr>
              </a:p>
            </p:txBody>
          </p:sp>
          <p:sp>
            <p:nvSpPr>
              <p:cNvPr id="59" name="Freeform: Shape 24"/>
              <p:cNvSpPr>
                <a:spLocks/>
              </p:cNvSpPr>
              <p:nvPr/>
            </p:nvSpPr>
            <p:spPr bwMode="auto">
              <a:xfrm rot="829878">
                <a:off x="8191714" y="1844679"/>
                <a:ext cx="326338" cy="572879"/>
              </a:xfrm>
              <a:custGeom>
                <a:avLst/>
                <a:gdLst>
                  <a:gd name="T0" fmla="*/ 222 w 452"/>
                  <a:gd name="T1" fmla="*/ 0 h 796"/>
                  <a:gd name="T2" fmla="*/ 450 w 452"/>
                  <a:gd name="T3" fmla="*/ 475 h 796"/>
                  <a:gd name="T4" fmla="*/ 234 w 452"/>
                  <a:gd name="T5" fmla="*/ 796 h 796"/>
                  <a:gd name="T6" fmla="*/ 9 w 452"/>
                  <a:gd name="T7" fmla="*/ 482 h 796"/>
                  <a:gd name="T8" fmla="*/ 222 w 452"/>
                  <a:gd name="T9" fmla="*/ 0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" h="796">
                    <a:moveTo>
                      <a:pt x="222" y="0"/>
                    </a:moveTo>
                    <a:cubicBezTo>
                      <a:pt x="222" y="0"/>
                      <a:pt x="452" y="265"/>
                      <a:pt x="450" y="475"/>
                    </a:cubicBezTo>
                    <a:cubicBezTo>
                      <a:pt x="448" y="685"/>
                      <a:pt x="234" y="796"/>
                      <a:pt x="234" y="796"/>
                    </a:cubicBezTo>
                    <a:cubicBezTo>
                      <a:pt x="234" y="796"/>
                      <a:pt x="18" y="692"/>
                      <a:pt x="9" y="482"/>
                    </a:cubicBezTo>
                    <a:cubicBezTo>
                      <a:pt x="0" y="272"/>
                      <a:pt x="222" y="0"/>
                      <a:pt x="2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>
                  <a:latin typeface="Calibri" panose="020F0502020204030204" pitchFamily="34" charset="0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41990" name="TextBox 21"/>
            <p:cNvSpPr txBox="1">
              <a:spLocks noChangeArrowheads="1"/>
            </p:cNvSpPr>
            <p:nvPr/>
          </p:nvSpPr>
          <p:spPr bwMode="auto">
            <a:xfrm rot="-1903672">
              <a:off x="1580565" y="3955118"/>
              <a:ext cx="1284335" cy="32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zh-TW" altLang="en-US" sz="1400" b="1">
                  <a:solidFill>
                    <a:schemeClr val="bg1"/>
                  </a:solidFill>
                  <a:latin typeface="華康粗黑體" pitchFamily="49" charset="-120"/>
                  <a:ea typeface="華康粗黑體" pitchFamily="49" charset="-120"/>
                </a:rPr>
                <a:t>提升 </a:t>
              </a:r>
              <a:r>
                <a:rPr kumimoji="0" lang="en-US" altLang="zh-TW" sz="1400" b="1">
                  <a:solidFill>
                    <a:schemeClr val="bg1"/>
                  </a:solidFill>
                  <a:latin typeface="華康粗黑體" pitchFamily="49" charset="-120"/>
                  <a:ea typeface="華康粗黑體" pitchFamily="49" charset="-120"/>
                </a:rPr>
                <a:t>T</a:t>
              </a:r>
              <a:r>
                <a:rPr kumimoji="0" lang="zh-TW" altLang="en-US" sz="1400" b="1">
                  <a:solidFill>
                    <a:schemeClr val="bg1"/>
                  </a:solidFill>
                  <a:latin typeface="華康粗黑體" pitchFamily="49" charset="-120"/>
                  <a:ea typeface="華康粗黑體" pitchFamily="49" charset="-120"/>
                </a:rPr>
                <a:t>設備穩定</a:t>
              </a:r>
              <a:endParaRPr kumimoji="0" lang="zh-CN" altLang="en-US" sz="1400" b="1">
                <a:solidFill>
                  <a:schemeClr val="bg1"/>
                </a:solidFill>
                <a:latin typeface="華康粗黑體" pitchFamily="49" charset="-120"/>
                <a:ea typeface="華康粗黑體" pitchFamily="49" charset="-120"/>
              </a:endParaRPr>
            </a:p>
          </p:txBody>
        </p:sp>
      </p:grpSp>
      <p:pic>
        <p:nvPicPr>
          <p:cNvPr id="41988" name="圖片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-20638"/>
            <a:ext cx="1851025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 txBox="1">
            <a:spLocks/>
          </p:cNvSpPr>
          <p:nvPr/>
        </p:nvSpPr>
        <p:spPr bwMode="auto">
          <a:xfrm>
            <a:off x="611188" y="176213"/>
            <a:ext cx="21304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1800">
                <a:solidFill>
                  <a:srgbClr val="595959"/>
                </a:solidFill>
                <a:latin typeface="華康新特明體" pitchFamily="49" charset="-120"/>
                <a:ea typeface="華康新特明體" pitchFamily="49" charset="-120"/>
              </a:rPr>
              <a:t>服務效益</a:t>
            </a:r>
            <a:endParaRPr kumimoji="0" lang="en-GB" altLang="zh-CN" sz="1800">
              <a:solidFill>
                <a:srgbClr val="595959"/>
              </a:solidFill>
              <a:latin typeface="華康新特明體" pitchFamily="49" charset="-120"/>
              <a:ea typeface="華康新特明體" pitchFamily="49" charset="-120"/>
            </a:endParaRPr>
          </a:p>
        </p:txBody>
      </p:sp>
      <p:grpSp>
        <p:nvGrpSpPr>
          <p:cNvPr id="5" name="群組 4"/>
          <p:cNvGrpSpPr>
            <a:grpSpLocks/>
          </p:cNvGrpSpPr>
          <p:nvPr/>
        </p:nvGrpSpPr>
        <p:grpSpPr bwMode="auto">
          <a:xfrm>
            <a:off x="1379538" y="817563"/>
            <a:ext cx="2255837" cy="2111375"/>
            <a:chOff x="769561" y="1275606"/>
            <a:chExt cx="2520280" cy="2307726"/>
          </a:xfrm>
        </p:grpSpPr>
        <p:grpSp>
          <p:nvGrpSpPr>
            <p:cNvPr id="43021" name="组合 69"/>
            <p:cNvGrpSpPr>
              <a:grpSpLocks/>
            </p:cNvGrpSpPr>
            <p:nvPr/>
          </p:nvGrpSpPr>
          <p:grpSpPr bwMode="auto">
            <a:xfrm>
              <a:off x="769561" y="2632916"/>
              <a:ext cx="2520280" cy="950416"/>
              <a:chOff x="830720" y="1341604"/>
              <a:chExt cx="3237355" cy="1220829"/>
            </a:xfrm>
          </p:grpSpPr>
          <p:sp>
            <p:nvSpPr>
              <p:cNvPr id="65" name="文本框 70"/>
              <p:cNvSpPr txBox="1"/>
              <p:nvPr/>
            </p:nvSpPr>
            <p:spPr>
              <a:xfrm>
                <a:off x="1313703" y="1341044"/>
                <a:ext cx="1950159" cy="940559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>
                <a:spAutoFit/>
              </a:bodyPr>
              <a:lstStyle/>
              <a:p>
                <a:pPr algn="ctr" fontAlgn="auto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1600" dirty="0">
                    <a:solidFill>
                      <a:schemeClr val="accent6">
                        <a:lumMod val="75000"/>
                      </a:schemeClr>
                    </a:solidFill>
                    <a:latin typeface="華康新特明體" panose="02020909000000000000" pitchFamily="49" charset="-120"/>
                    <a:ea typeface="華康新特明體" panose="02020909000000000000" pitchFamily="49" charset="-120"/>
                  </a:rPr>
                  <a:t>   專業性高</a:t>
                </a:r>
                <a:endParaRPr kumimoji="0" lang="en-US" altLang="zh-TW" sz="1600" dirty="0">
                  <a:solidFill>
                    <a:schemeClr val="accent6">
                      <a:lumMod val="75000"/>
                    </a:schemeClr>
                  </a:solidFill>
                  <a:latin typeface="華康新特明體" panose="02020909000000000000" pitchFamily="49" charset="-120"/>
                  <a:ea typeface="華康新特明體" panose="02020909000000000000" pitchFamily="49" charset="-120"/>
                </a:endParaRPr>
              </a:p>
              <a:p>
                <a:pPr algn="ctr" fontAlgn="auto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CN" sz="1600" dirty="0">
                    <a:solidFill>
                      <a:schemeClr val="accent6">
                        <a:lumMod val="75000"/>
                      </a:schemeClr>
                    </a:solidFill>
                    <a:latin typeface="華康新特明體" panose="02020909000000000000" pitchFamily="49" charset="-120"/>
                    <a:ea typeface="華康新特明體" panose="02020909000000000000" pitchFamily="49" charset="-120"/>
                  </a:rPr>
                  <a:t>   </a:t>
                </a:r>
                <a:r>
                  <a:rPr kumimoji="0" lang="zh-TW" altLang="en-US" sz="1600" dirty="0">
                    <a:solidFill>
                      <a:schemeClr val="accent6">
                        <a:lumMod val="75000"/>
                      </a:schemeClr>
                    </a:solidFill>
                    <a:latin typeface="華康新特明體" panose="02020909000000000000" pitchFamily="49" charset="-120"/>
                    <a:ea typeface="華康新特明體" panose="02020909000000000000" pitchFamily="49" charset="-120"/>
                  </a:rPr>
                  <a:t>服務效率好</a:t>
                </a:r>
                <a:endParaRPr kumimoji="0" lang="zh-CN" altLang="en-US" sz="1600" dirty="0">
                  <a:solidFill>
                    <a:schemeClr val="accent6">
                      <a:lumMod val="75000"/>
                    </a:schemeClr>
                  </a:solidFill>
                  <a:latin typeface="華康新特明體" panose="02020909000000000000" pitchFamily="49" charset="-120"/>
                  <a:ea typeface="華康新特明體" panose="02020909000000000000" pitchFamily="49" charset="-120"/>
                </a:endParaRPr>
              </a:p>
            </p:txBody>
          </p:sp>
          <p:sp>
            <p:nvSpPr>
              <p:cNvPr id="43025" name="矩形 65"/>
              <p:cNvSpPr>
                <a:spLocks noChangeArrowheads="1"/>
              </p:cNvSpPr>
              <p:nvPr/>
            </p:nvSpPr>
            <p:spPr bwMode="auto">
              <a:xfrm>
                <a:off x="830720" y="2003000"/>
                <a:ext cx="3237355" cy="559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36" tIns="45718" rIns="91436" bIns="45718"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9pPr>
              </a:lstStyle>
              <a:p>
                <a:pPr algn="ctr">
                  <a:lnSpc>
                    <a:spcPct val="130000"/>
                  </a:lnSpc>
                  <a:spcBef>
                    <a:spcPct val="0"/>
                  </a:spcBef>
                  <a:buFontTx/>
                  <a:buNone/>
                </a:pPr>
                <a:endParaRPr kumimoji="0" lang="en-US" altLang="zh-CN" sz="900">
                  <a:solidFill>
                    <a:srgbClr val="404040"/>
                  </a:solidFill>
                </a:endParaRPr>
              </a:p>
              <a:p>
                <a:pPr algn="ctr">
                  <a:lnSpc>
                    <a:spcPct val="13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0" lang="en-US" altLang="zh-CN" sz="900">
                    <a:latin typeface="微软雅黑 Light" pitchFamily="34" charset="-122"/>
                    <a:ea typeface="微软雅黑 Light" pitchFamily="34" charset="-122"/>
                  </a:rPr>
                  <a:t> </a:t>
                </a:r>
                <a:endParaRPr kumimoji="0" lang="zh-CN" altLang="en-US" sz="900">
                  <a:latin typeface="微软雅黑 Light" pitchFamily="34" charset="-122"/>
                  <a:ea typeface="微软雅黑 Light" pitchFamily="34" charset="-122"/>
                </a:endParaRPr>
              </a:p>
            </p:txBody>
          </p:sp>
        </p:grpSp>
        <p:sp>
          <p:nvSpPr>
            <p:cNvPr id="3" name="剪去對角線角落矩形 2"/>
            <p:cNvSpPr/>
            <p:nvPr/>
          </p:nvSpPr>
          <p:spPr>
            <a:xfrm>
              <a:off x="1145563" y="1275606"/>
              <a:ext cx="1940315" cy="1212857"/>
            </a:xfrm>
            <a:prstGeom prst="snip2Diag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1050"/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1471905" y="1645189"/>
              <a:ext cx="1289404" cy="4615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400" spc="600" dirty="0">
                  <a:solidFill>
                    <a:schemeClr val="bg1"/>
                  </a:solidFill>
                  <a:latin typeface="華康新特明體" panose="02020909000000000000" pitchFamily="49" charset="-120"/>
                  <a:ea typeface="華康新特明體" panose="02020909000000000000" pitchFamily="49" charset="-120"/>
                </a:rPr>
                <a:t>高宏</a:t>
              </a:r>
            </a:p>
          </p:txBody>
        </p:sp>
      </p:grpSp>
      <p:grpSp>
        <p:nvGrpSpPr>
          <p:cNvPr id="6" name="群組 5"/>
          <p:cNvGrpSpPr>
            <a:grpSpLocks/>
          </p:cNvGrpSpPr>
          <p:nvPr/>
        </p:nvGrpSpPr>
        <p:grpSpPr bwMode="auto">
          <a:xfrm>
            <a:off x="1377950" y="2859088"/>
            <a:ext cx="2255838" cy="2305050"/>
            <a:chOff x="5148065" y="1275605"/>
            <a:chExt cx="2520280" cy="2517877"/>
          </a:xfrm>
        </p:grpSpPr>
        <p:grpSp>
          <p:nvGrpSpPr>
            <p:cNvPr id="43016" name="组合 65"/>
            <p:cNvGrpSpPr>
              <a:grpSpLocks/>
            </p:cNvGrpSpPr>
            <p:nvPr/>
          </p:nvGrpSpPr>
          <p:grpSpPr bwMode="auto">
            <a:xfrm>
              <a:off x="5148065" y="2632917"/>
              <a:ext cx="2520280" cy="1160565"/>
              <a:chOff x="754598" y="1315584"/>
              <a:chExt cx="3237355" cy="1490770"/>
            </a:xfrm>
          </p:grpSpPr>
          <p:sp>
            <p:nvSpPr>
              <p:cNvPr id="62" name="文本框 66"/>
              <p:cNvSpPr txBox="1"/>
              <p:nvPr/>
            </p:nvSpPr>
            <p:spPr>
              <a:xfrm>
                <a:off x="1809416" y="1316186"/>
                <a:ext cx="1291751" cy="939986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>
                <a:spAutoFit/>
              </a:bodyPr>
              <a:lstStyle/>
              <a:p>
                <a:pPr algn="ctr" fontAlgn="auto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1600" dirty="0">
                    <a:solidFill>
                      <a:schemeClr val="accent6">
                        <a:lumMod val="75000"/>
                      </a:schemeClr>
                    </a:solidFill>
                    <a:latin typeface="華康新特明體" panose="02020909000000000000" pitchFamily="49" charset="-120"/>
                    <a:ea typeface="華康新特明體" panose="02020909000000000000" pitchFamily="49" charset="-120"/>
                  </a:rPr>
                  <a:t>降低價格</a:t>
                </a:r>
                <a:endParaRPr kumimoji="0" lang="en-US" altLang="zh-TW" sz="1600" dirty="0">
                  <a:solidFill>
                    <a:schemeClr val="accent6">
                      <a:lumMod val="75000"/>
                    </a:schemeClr>
                  </a:solidFill>
                  <a:latin typeface="華康新特明體" panose="02020909000000000000" pitchFamily="49" charset="-120"/>
                  <a:ea typeface="華康新特明體" panose="02020909000000000000" pitchFamily="49" charset="-120"/>
                </a:endParaRPr>
              </a:p>
              <a:p>
                <a:pPr algn="ctr" fontAlgn="auto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1600" dirty="0">
                    <a:solidFill>
                      <a:schemeClr val="accent6">
                        <a:lumMod val="75000"/>
                      </a:schemeClr>
                    </a:solidFill>
                    <a:latin typeface="華康新特明體" panose="02020909000000000000" pitchFamily="49" charset="-120"/>
                    <a:ea typeface="華康新特明體" panose="02020909000000000000" pitchFamily="49" charset="-120"/>
                  </a:rPr>
                  <a:t>服務性差</a:t>
                </a:r>
                <a:endParaRPr kumimoji="0" lang="en-US" altLang="zh-TW" sz="1600" dirty="0">
                  <a:solidFill>
                    <a:schemeClr val="accent6">
                      <a:lumMod val="75000"/>
                    </a:schemeClr>
                  </a:solidFill>
                  <a:latin typeface="華康新特明體" panose="02020909000000000000" pitchFamily="49" charset="-120"/>
                  <a:ea typeface="華康新特明體" panose="02020909000000000000" pitchFamily="49" charset="-120"/>
                </a:endParaRPr>
              </a:p>
            </p:txBody>
          </p:sp>
          <p:sp>
            <p:nvSpPr>
              <p:cNvPr id="43020" name="矩形 62"/>
              <p:cNvSpPr>
                <a:spLocks noChangeArrowheads="1"/>
              </p:cNvSpPr>
              <p:nvPr/>
            </p:nvSpPr>
            <p:spPr bwMode="auto">
              <a:xfrm>
                <a:off x="754598" y="2456643"/>
                <a:ext cx="3237355" cy="3497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36" tIns="45718" rIns="91436" bIns="45718"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9pPr>
              </a:lstStyle>
              <a:p>
                <a:pPr algn="ctr">
                  <a:lnSpc>
                    <a:spcPct val="130000"/>
                  </a:lnSpc>
                  <a:spcBef>
                    <a:spcPct val="0"/>
                  </a:spcBef>
                  <a:buFontTx/>
                  <a:buNone/>
                </a:pPr>
                <a:endParaRPr kumimoji="0" lang="en-US" altLang="zh-CN" sz="900">
                  <a:solidFill>
                    <a:srgbClr val="404040"/>
                  </a:solidFill>
                </a:endParaRPr>
              </a:p>
            </p:txBody>
          </p:sp>
        </p:grpSp>
        <p:sp>
          <p:nvSpPr>
            <p:cNvPr id="67" name="剪去對角線角落矩形 66"/>
            <p:cNvSpPr/>
            <p:nvPr/>
          </p:nvSpPr>
          <p:spPr>
            <a:xfrm>
              <a:off x="5502784" y="1275605"/>
              <a:ext cx="1940314" cy="1212118"/>
            </a:xfrm>
            <a:prstGeom prst="snip2Diag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1050"/>
            </a:p>
          </p:txBody>
        </p:sp>
        <p:sp>
          <p:nvSpPr>
            <p:cNvPr id="68" name="文字方塊 67"/>
            <p:cNvSpPr txBox="1"/>
            <p:nvPr/>
          </p:nvSpPr>
          <p:spPr>
            <a:xfrm>
              <a:off x="5852183" y="1646697"/>
              <a:ext cx="1289403" cy="4612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400" spc="600" dirty="0">
                  <a:solidFill>
                    <a:schemeClr val="bg1"/>
                  </a:solidFill>
                  <a:latin typeface="華康新特明體" panose="02020909000000000000" pitchFamily="49" charset="-120"/>
                  <a:ea typeface="華康新特明體" panose="02020909000000000000" pitchFamily="49" charset="-120"/>
                </a:rPr>
                <a:t>其他</a:t>
              </a:r>
            </a:p>
          </p:txBody>
        </p:sp>
      </p:grpSp>
      <p:pic>
        <p:nvPicPr>
          <p:cNvPr id="69" name="圖片 6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0" y="363538"/>
            <a:ext cx="3221038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等腰三角形 69">
            <a:extLst/>
          </p:cNvPr>
          <p:cNvSpPr/>
          <p:nvPr/>
        </p:nvSpPr>
        <p:spPr>
          <a:xfrm rot="16200000" flipH="1">
            <a:off x="7894637" y="41275"/>
            <a:ext cx="1311276" cy="1187450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pic>
        <p:nvPicPr>
          <p:cNvPr id="43015" name="圖片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-20638"/>
            <a:ext cx="1851025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33900" y="1330325"/>
            <a:ext cx="34925" cy="2997200"/>
          </a:xfrm>
          <a:prstGeom prst="rect">
            <a:avLst/>
          </a:prstGeom>
          <a:solidFill>
            <a:schemeClr val="bg2">
              <a:lumMod val="100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TW" altLang="zh-TW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035" name="Title 1"/>
          <p:cNvSpPr txBox="1">
            <a:spLocks/>
          </p:cNvSpPr>
          <p:nvPr/>
        </p:nvSpPr>
        <p:spPr bwMode="auto">
          <a:xfrm>
            <a:off x="611188" y="176213"/>
            <a:ext cx="21304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1800">
                <a:solidFill>
                  <a:srgbClr val="595959"/>
                </a:solidFill>
                <a:latin typeface="華康新特明體" pitchFamily="49" charset="-120"/>
                <a:ea typeface="華康新特明體" pitchFamily="49" charset="-120"/>
              </a:rPr>
              <a:t>常見問題</a:t>
            </a:r>
            <a:endParaRPr kumimoji="0" lang="en-GB" altLang="zh-CN" sz="1800">
              <a:solidFill>
                <a:srgbClr val="595959"/>
              </a:solidFill>
              <a:latin typeface="華康新特明體" pitchFamily="49" charset="-120"/>
              <a:ea typeface="華康新特明體" pitchFamily="49" charset="-120"/>
            </a:endParaRPr>
          </a:p>
        </p:txBody>
      </p:sp>
      <p:sp>
        <p:nvSpPr>
          <p:cNvPr id="32" name="文字方塊 31"/>
          <p:cNvSpPr txBox="1">
            <a:spLocks noChangeArrowheads="1"/>
          </p:cNvSpPr>
          <p:nvPr/>
        </p:nvSpPr>
        <p:spPr bwMode="auto">
          <a:xfrm>
            <a:off x="323850" y="771525"/>
            <a:ext cx="81153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Q1: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zh-TW" altLang="zh-TW" sz="18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硬體設施</a:t>
            </a:r>
            <a:r>
              <a:rPr kumimoji="0" lang="en-US" altLang="zh-TW" sz="18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,</a:t>
            </a:r>
            <a:r>
              <a:rPr kumimoji="0" lang="zh-TW" altLang="zh-TW" sz="18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除了員工的電腦要能正常運作外機房裏有</a:t>
            </a:r>
          </a:p>
          <a:p>
            <a:pPr>
              <a:spcBef>
                <a:spcPct val="0"/>
              </a:spcBef>
              <a:buFont typeface="微软雅黑" pitchFamily="34" charset="-122"/>
              <a:buAutoNum type="arabicPeriod"/>
            </a:pPr>
            <a:r>
              <a:rPr kumimoji="0" lang="en-US" altLang="zh-TW" sz="18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Server*1</a:t>
            </a:r>
            <a:endParaRPr kumimoji="0" lang="zh-TW" altLang="zh-TW" sz="180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ct val="0"/>
              </a:spcBef>
              <a:buFont typeface="微软雅黑" pitchFamily="34" charset="-122"/>
              <a:buAutoNum type="arabicPeriod"/>
            </a:pPr>
            <a:r>
              <a:rPr kumimoji="0" lang="en-US" altLang="zh-TW" sz="18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Switch*1</a:t>
            </a:r>
            <a:endParaRPr kumimoji="0" lang="zh-TW" altLang="zh-TW" sz="180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ct val="0"/>
              </a:spcBef>
              <a:buFont typeface="微软雅黑" pitchFamily="34" charset="-122"/>
              <a:buAutoNum type="arabicPeriod"/>
            </a:pPr>
            <a:r>
              <a:rPr kumimoji="0" lang="en-US" altLang="zh-TW" sz="18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Ups*1</a:t>
            </a:r>
            <a:endParaRPr kumimoji="0" lang="zh-TW" altLang="zh-TW" sz="180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ct val="0"/>
              </a:spcBef>
              <a:buFont typeface="微软雅黑" pitchFamily="34" charset="-122"/>
              <a:buAutoNum type="arabicPeriod"/>
            </a:pPr>
            <a:r>
              <a:rPr kumimoji="0" lang="en-US" altLang="zh-TW" sz="18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Nas*1</a:t>
            </a:r>
            <a:endParaRPr kumimoji="0" lang="zh-TW" altLang="zh-TW" sz="180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ct val="0"/>
              </a:spcBef>
              <a:buFont typeface="微软雅黑" pitchFamily="34" charset="-122"/>
              <a:buAutoNum type="arabicPeriod"/>
            </a:pPr>
            <a:r>
              <a:rPr kumimoji="0" lang="en-US" altLang="zh-TW" sz="18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Louter*1</a:t>
            </a:r>
            <a:endParaRPr kumimoji="0" lang="zh-TW" altLang="zh-TW" sz="180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ct val="0"/>
              </a:spcBef>
              <a:buFontTx/>
              <a:buNone/>
            </a:pPr>
            <a:endParaRPr kumimoji="0" lang="en-US" altLang="zh-TW" sz="1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" name="文字方塊 32"/>
          <p:cNvSpPr txBox="1">
            <a:spLocks noChangeArrowheads="1"/>
          </p:cNvSpPr>
          <p:nvPr/>
        </p:nvSpPr>
        <p:spPr bwMode="auto">
          <a:xfrm>
            <a:off x="323850" y="3013075"/>
            <a:ext cx="81153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A1:</a:t>
            </a:r>
            <a:r>
              <a:rPr kumimoji="0" lang="zh-TW" altLang="en-US" sz="180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kumimoji="0" lang="en-US" altLang="zh-TW" sz="1800">
              <a:solidFill>
                <a:srgbClr val="2B626B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(1). </a:t>
            </a:r>
            <a:r>
              <a:rPr kumimoji="0" lang="zh-TW" altLang="en-US" sz="180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針對各個員工電腦，做資訊檢查，針對電腦效能設定做調整，以及評估各員工電腦的磁碟健康狀況。</a:t>
            </a:r>
            <a:endParaRPr kumimoji="0" lang="en-US" altLang="zh-TW" sz="1800">
              <a:solidFill>
                <a:srgbClr val="2B626B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(2). </a:t>
            </a:r>
            <a:r>
              <a:rPr kumimoji="0" lang="zh-TW" altLang="en-US" sz="180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針對</a:t>
            </a:r>
            <a:r>
              <a:rPr kumimoji="0" lang="en-US" altLang="zh-TW" sz="180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server</a:t>
            </a:r>
            <a:r>
              <a:rPr kumimoji="0" lang="zh-TW" altLang="en-US" sz="180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做優化調整，將</a:t>
            </a:r>
            <a:r>
              <a:rPr kumimoji="0" lang="en-US" altLang="zh-TW" sz="180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Louter</a:t>
            </a:r>
            <a:r>
              <a:rPr kumimoji="0" lang="zh-TW" altLang="en-US" sz="180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做網路規劃</a:t>
            </a:r>
            <a:r>
              <a:rPr kumimoji="0" lang="en-US" altLang="zh-TW" sz="180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(vlan</a:t>
            </a:r>
            <a:r>
              <a:rPr kumimoji="0" lang="zh-TW" altLang="en-US" sz="180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等等</a:t>
            </a:r>
            <a:r>
              <a:rPr kumimoji="0" lang="en-US" altLang="zh-TW" sz="180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kumimoji="0" lang="zh-TW" altLang="en-US" sz="180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，以利於提升資訊設備的資訊安全，更可將網速提升。</a:t>
            </a:r>
            <a:endParaRPr kumimoji="0" lang="en-US" altLang="zh-TW" sz="1800">
              <a:solidFill>
                <a:srgbClr val="2B626B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80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(3). </a:t>
            </a:r>
            <a:r>
              <a:rPr kumimoji="0" lang="zh-TW" altLang="en-US" sz="180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整理設備清單及優化評估建議書</a:t>
            </a:r>
            <a:r>
              <a:rPr kumimoji="0" lang="zh-TW" altLang="en-US" sz="1800"/>
              <a:t>。</a:t>
            </a:r>
            <a:endParaRPr kumimoji="0" lang="en-US" altLang="zh-TW" sz="180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0"/>
            <a:ext cx="3151188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圖片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4311650"/>
            <a:ext cx="18510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/>
        </p:nvCxnSpPr>
        <p:spPr>
          <a:xfrm flipV="1">
            <a:off x="6419850" y="1995488"/>
            <a:ext cx="0" cy="631825"/>
          </a:xfrm>
          <a:prstGeom prst="line">
            <a:avLst/>
          </a:prstGeom>
          <a:ln w="12700"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任意多边形: 形状 36"/>
          <p:cNvSpPr/>
          <p:nvPr/>
        </p:nvSpPr>
        <p:spPr>
          <a:xfrm flipV="1">
            <a:off x="5268913" y="2570163"/>
            <a:ext cx="2255837" cy="1241425"/>
          </a:xfrm>
          <a:custGeom>
            <a:avLst/>
            <a:gdLst>
              <a:gd name="connsiteX0" fmla="*/ 0 w 3390900"/>
              <a:gd name="connsiteY0" fmla="*/ 0 h 1695450"/>
              <a:gd name="connsiteX1" fmla="*/ 3390900 w 3390900"/>
              <a:gd name="connsiteY1" fmla="*/ 0 h 1695450"/>
              <a:gd name="connsiteX2" fmla="*/ 1695450 w 3390900"/>
              <a:gd name="connsiteY2" fmla="*/ 1695450 h 1695450"/>
              <a:gd name="connsiteX3" fmla="*/ 0 w 3390900"/>
              <a:gd name="connsiteY3" fmla="*/ 0 h 169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900" h="1695450">
                <a:moveTo>
                  <a:pt x="0" y="0"/>
                </a:moveTo>
                <a:lnTo>
                  <a:pt x="3390900" y="0"/>
                </a:lnTo>
                <a:cubicBezTo>
                  <a:pt x="3390900" y="936371"/>
                  <a:pt x="2631821" y="1695450"/>
                  <a:pt x="1695450" y="1695450"/>
                </a:cubicBezTo>
                <a:cubicBezTo>
                  <a:pt x="759079" y="1695450"/>
                  <a:pt x="0" y="936371"/>
                  <a:pt x="0" y="0"/>
                </a:cubicBezTo>
                <a:close/>
              </a:path>
            </a:pathLst>
          </a:custGeom>
          <a:solidFill>
            <a:schemeClr val="accent2">
              <a:alpha val="8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 bwMode="auto">
          <a:xfrm>
            <a:off x="611188" y="176213"/>
            <a:ext cx="21304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1800">
                <a:solidFill>
                  <a:srgbClr val="595959"/>
                </a:solidFill>
                <a:latin typeface="華康新特明體" pitchFamily="49" charset="-120"/>
                <a:ea typeface="華康新特明體" pitchFamily="49" charset="-120"/>
              </a:rPr>
              <a:t>公司簡介</a:t>
            </a:r>
            <a:endParaRPr kumimoji="0" lang="en-GB" altLang="zh-CN" sz="1800">
              <a:solidFill>
                <a:srgbClr val="595959"/>
              </a:solidFill>
              <a:latin typeface="華康新特明體" pitchFamily="49" charset="-120"/>
              <a:ea typeface="華康新特明體" pitchFamily="49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827088" y="700088"/>
            <a:ext cx="7777162" cy="10763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600" b="1" dirty="0">
                <a:solidFill>
                  <a:srgbClr val="545454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高宏資訊於民國</a:t>
            </a:r>
            <a:r>
              <a:rPr kumimoji="0" lang="en-US" altLang="zh-TW" sz="1600" b="1" dirty="0">
                <a:solidFill>
                  <a:srgbClr val="545454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94</a:t>
            </a:r>
            <a:r>
              <a:rPr kumimoji="0" lang="zh-TW" altLang="en-US" sz="1600" b="1" dirty="0">
                <a:solidFill>
                  <a:srgbClr val="545454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年成立至今</a:t>
            </a:r>
            <a:r>
              <a:rPr kumimoji="0" lang="en-US" altLang="zh-TW" sz="1600" b="1" dirty="0">
                <a:solidFill>
                  <a:srgbClr val="545454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,</a:t>
            </a:r>
            <a:r>
              <a:rPr kumimoji="0" lang="zh-TW" altLang="en-US" sz="1600" b="1" dirty="0">
                <a:solidFill>
                  <a:srgbClr val="545454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在所屬專業系統整合服務領域</a:t>
            </a:r>
            <a:r>
              <a:rPr kumimoji="0" lang="en-US" altLang="zh-TW" sz="1600" b="1" dirty="0">
                <a:solidFill>
                  <a:srgbClr val="545454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,</a:t>
            </a:r>
            <a:r>
              <a:rPr kumimoji="0" lang="zh-TW" altLang="en-US" sz="1600" b="1" dirty="0">
                <a:solidFill>
                  <a:srgbClr val="545454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已具備一定之信譽及形</a:t>
            </a:r>
            <a:endParaRPr kumimoji="0" lang="en-US" altLang="zh-TW" sz="1600" b="1" dirty="0">
              <a:solidFill>
                <a:srgbClr val="545454"/>
              </a:solidFill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600" b="1" dirty="0">
                <a:solidFill>
                  <a:srgbClr val="545454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象</a:t>
            </a:r>
            <a:r>
              <a:rPr kumimoji="0" lang="en-US" altLang="zh-TW" sz="1600" b="1" dirty="0">
                <a:solidFill>
                  <a:srgbClr val="545454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,</a:t>
            </a:r>
            <a:r>
              <a:rPr kumimoji="0" lang="zh-TW" altLang="en-US" sz="1600" b="1" dirty="0">
                <a:solidFill>
                  <a:srgbClr val="545454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因而持續擴展一直以來服務廣大 政府</a:t>
            </a:r>
            <a:r>
              <a:rPr kumimoji="0" lang="en-US" altLang="zh-TW" sz="1600" b="1" dirty="0">
                <a:solidFill>
                  <a:srgbClr val="545454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/</a:t>
            </a:r>
            <a:r>
              <a:rPr kumimoji="0" lang="zh-TW" altLang="en-US" sz="1600" b="1" dirty="0">
                <a:solidFill>
                  <a:srgbClr val="545454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企業客戶的 </a:t>
            </a:r>
            <a:r>
              <a:rPr kumimoji="0" lang="en-US" altLang="zh-TW" sz="1600" b="1" dirty="0">
                <a:solidFill>
                  <a:srgbClr val="545454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“</a:t>
            </a:r>
            <a:r>
              <a:rPr kumimoji="0" lang="zh-TW" altLang="en-US" sz="1600" b="1" dirty="0">
                <a:solidFill>
                  <a:srgbClr val="545454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整體規劃</a:t>
            </a:r>
            <a:r>
              <a:rPr kumimoji="0" lang="en-US" altLang="zh-TW" sz="1600" b="1" dirty="0">
                <a:solidFill>
                  <a:srgbClr val="545454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”</a:t>
            </a:r>
            <a:r>
              <a:rPr kumimoji="0" lang="zh-TW" altLang="en-US" sz="1600" b="1" dirty="0">
                <a:solidFill>
                  <a:srgbClr val="545454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 </a:t>
            </a:r>
            <a:endParaRPr kumimoji="0" lang="en-US" altLang="zh-TW" sz="1600" b="1" dirty="0">
              <a:solidFill>
                <a:srgbClr val="545454"/>
              </a:solidFill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830263" y="1547813"/>
            <a:ext cx="72707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spc="3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不斷創新是我們不變的信念  </a:t>
            </a:r>
            <a:r>
              <a:rPr kumimoji="0" lang="en-US" altLang="zh-TW" b="1" spc="3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/  </a:t>
            </a:r>
            <a:r>
              <a:rPr kumimoji="0" lang="zh-TW" altLang="en-US" b="1" spc="3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追求品質是永不妥協的承諾</a:t>
            </a:r>
            <a:endParaRPr kumimoji="0" lang="en-US" altLang="zh-TW" b="1" spc="3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3" name="直接连接符 11"/>
          <p:cNvCxnSpPr/>
          <p:nvPr/>
        </p:nvCxnSpPr>
        <p:spPr>
          <a:xfrm flipV="1">
            <a:off x="2192338" y="1995488"/>
            <a:ext cx="0" cy="631825"/>
          </a:xfrm>
          <a:prstGeom prst="line">
            <a:avLst/>
          </a:prstGeom>
          <a:ln w="12700"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任意多边形: 形状 36"/>
          <p:cNvSpPr/>
          <p:nvPr/>
        </p:nvSpPr>
        <p:spPr>
          <a:xfrm flipV="1">
            <a:off x="1042988" y="2570163"/>
            <a:ext cx="2255837" cy="1241425"/>
          </a:xfrm>
          <a:custGeom>
            <a:avLst/>
            <a:gdLst>
              <a:gd name="connsiteX0" fmla="*/ 0 w 3390900"/>
              <a:gd name="connsiteY0" fmla="*/ 0 h 1695450"/>
              <a:gd name="connsiteX1" fmla="*/ 3390900 w 3390900"/>
              <a:gd name="connsiteY1" fmla="*/ 0 h 1695450"/>
              <a:gd name="connsiteX2" fmla="*/ 1695450 w 3390900"/>
              <a:gd name="connsiteY2" fmla="*/ 1695450 h 1695450"/>
              <a:gd name="connsiteX3" fmla="*/ 0 w 3390900"/>
              <a:gd name="connsiteY3" fmla="*/ 0 h 169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900" h="1695450">
                <a:moveTo>
                  <a:pt x="0" y="0"/>
                </a:moveTo>
                <a:lnTo>
                  <a:pt x="3390900" y="0"/>
                </a:lnTo>
                <a:cubicBezTo>
                  <a:pt x="3390900" y="936371"/>
                  <a:pt x="2631821" y="1695450"/>
                  <a:pt x="1695450" y="1695450"/>
                </a:cubicBezTo>
                <a:cubicBezTo>
                  <a:pt x="759079" y="1695450"/>
                  <a:pt x="0" y="936371"/>
                  <a:pt x="0" y="0"/>
                </a:cubicBezTo>
                <a:close/>
              </a:path>
            </a:pathLst>
          </a:custGeom>
          <a:solidFill>
            <a:schemeClr val="accent2">
              <a:alpha val="8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2667000"/>
            <a:ext cx="10096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25" y="2686050"/>
            <a:ext cx="10096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文字方塊 44"/>
          <p:cNvSpPr txBox="1"/>
          <p:nvPr/>
        </p:nvSpPr>
        <p:spPr>
          <a:xfrm>
            <a:off x="827088" y="3795713"/>
            <a:ext cx="7632700" cy="1446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600" b="1" dirty="0">
                <a:solidFill>
                  <a:srgbClr val="545454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品牌創立以來我們不斷追求新創服務  </a:t>
            </a:r>
            <a:endParaRPr kumimoji="0" lang="en-US" altLang="zh-TW" sz="1600" b="1" dirty="0">
              <a:solidFill>
                <a:srgbClr val="545454"/>
              </a:solidFill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600" b="1" dirty="0">
                <a:solidFill>
                  <a:srgbClr val="545454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建立自己的硬體研發中心 </a:t>
            </a:r>
            <a:r>
              <a:rPr kumimoji="0" lang="en-US" altLang="zh-TW" sz="1600" b="1" dirty="0">
                <a:solidFill>
                  <a:srgbClr val="545454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,</a:t>
            </a:r>
            <a:r>
              <a:rPr kumimoji="0" lang="zh-TW" altLang="en-US" sz="1600" b="1" dirty="0">
                <a:solidFill>
                  <a:srgbClr val="545454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 每年開發最新的 </a:t>
            </a:r>
            <a:r>
              <a:rPr kumimoji="0" lang="en-US" altLang="zh-TW" sz="1600" b="1" dirty="0">
                <a:solidFill>
                  <a:srgbClr val="545454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“</a:t>
            </a:r>
            <a:r>
              <a:rPr kumimoji="0" lang="zh-TW" altLang="en-US" sz="1600" b="1" dirty="0">
                <a:solidFill>
                  <a:srgbClr val="545454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資安硬體</a:t>
            </a:r>
            <a:r>
              <a:rPr kumimoji="0" lang="en-US" altLang="zh-TW" sz="1600" b="1" dirty="0">
                <a:solidFill>
                  <a:srgbClr val="545454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”</a:t>
            </a:r>
            <a:r>
              <a:rPr kumimoji="0" lang="zh-TW" altLang="en-US" sz="1600" b="1" dirty="0">
                <a:solidFill>
                  <a:srgbClr val="545454"/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  滿足客戶求新求變創造永續經營的價值</a:t>
            </a:r>
            <a:endParaRPr kumimoji="0" lang="en-US" altLang="zh-TW" sz="1600" b="1" dirty="0">
              <a:solidFill>
                <a:srgbClr val="545454"/>
              </a:solidFill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</p:txBody>
      </p:sp>
      <p:pic>
        <p:nvPicPr>
          <p:cNvPr id="8204" name="圖片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50800"/>
            <a:ext cx="18510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2" grpId="0"/>
      <p:bldP spid="3" grpId="0"/>
      <p:bldP spid="4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33900" y="1330325"/>
            <a:ext cx="34925" cy="2997200"/>
          </a:xfrm>
          <a:prstGeom prst="rect">
            <a:avLst/>
          </a:prstGeom>
          <a:solidFill>
            <a:schemeClr val="bg2">
              <a:lumMod val="100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TW" altLang="zh-TW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059" name="Title 1"/>
          <p:cNvSpPr txBox="1">
            <a:spLocks/>
          </p:cNvSpPr>
          <p:nvPr/>
        </p:nvSpPr>
        <p:spPr bwMode="auto">
          <a:xfrm>
            <a:off x="611188" y="176213"/>
            <a:ext cx="21304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1800">
                <a:solidFill>
                  <a:srgbClr val="595959"/>
                </a:solidFill>
                <a:latin typeface="華康新特明體" pitchFamily="49" charset="-120"/>
                <a:ea typeface="華康新特明體" pitchFamily="49" charset="-120"/>
              </a:rPr>
              <a:t>常見問題</a:t>
            </a:r>
            <a:endParaRPr kumimoji="0" lang="en-GB" altLang="zh-CN" sz="1800">
              <a:solidFill>
                <a:srgbClr val="595959"/>
              </a:solidFill>
              <a:latin typeface="華康新特明體" pitchFamily="49" charset="-120"/>
              <a:ea typeface="華康新特明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0"/>
            <a:ext cx="3151188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250825" y="519113"/>
            <a:ext cx="9929813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Q2: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zh-TW" altLang="zh-TW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軟體運作</a:t>
            </a:r>
            <a:r>
              <a:rPr kumimoji="0" lang="zh-TW" altLang="en-US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kumimoji="0" lang="zh-TW" altLang="zh-TW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目前採用世成的</a:t>
            </a:r>
            <a:r>
              <a:rPr kumimoji="0" lang="en-US" altLang="zh-TW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EIP</a:t>
            </a:r>
            <a:r>
              <a:rPr kumimoji="0" lang="zh-TW" altLang="zh-TW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及千奧的會計系統</a:t>
            </a:r>
            <a:r>
              <a:rPr kumimoji="0" lang="zh-TW" altLang="en-US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kumimoji="0" lang="zh-TW" altLang="zh-TW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這兩套</a:t>
            </a:r>
            <a:endParaRPr kumimoji="0" lang="en-US" altLang="zh-TW" sz="160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zh-TW" altLang="zh-TW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系統是用</a:t>
            </a:r>
            <a:r>
              <a:rPr kumimoji="0" lang="en-US" altLang="zh-TW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linex</a:t>
            </a:r>
            <a:r>
              <a:rPr kumimoji="0" lang="zh-TW" altLang="zh-TW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程式撰寫</a:t>
            </a:r>
            <a:r>
              <a:rPr kumimoji="0" lang="zh-TW" altLang="en-US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kumimoji="0" lang="zh-TW" altLang="zh-TW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以致與</a:t>
            </a:r>
            <a:r>
              <a:rPr kumimoji="0" lang="en-US" altLang="zh-TW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server</a:t>
            </a:r>
            <a:r>
              <a:rPr kumimoji="0" lang="zh-TW" altLang="zh-TW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端的運作語言</a:t>
            </a:r>
            <a:r>
              <a:rPr kumimoji="0" lang="en-US" altLang="zh-TW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,linex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zh-TW" altLang="zh-TW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是不可少另外</a:t>
            </a:r>
            <a:r>
              <a:rPr kumimoji="0" lang="en-US" altLang="zh-TW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,louter</a:t>
            </a:r>
            <a:r>
              <a:rPr kumimoji="0" lang="zh-TW" altLang="zh-TW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要能寫程式讓其運作</a:t>
            </a:r>
          </a:p>
          <a:p>
            <a:pPr>
              <a:spcBef>
                <a:spcPct val="0"/>
              </a:spcBef>
              <a:buFontTx/>
              <a:buNone/>
            </a:pPr>
            <a:endParaRPr kumimoji="0" lang="zh-TW" altLang="en-US" sz="160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>
            <a:extLst/>
          </p:cNvPr>
          <p:cNvSpPr txBox="1"/>
          <p:nvPr/>
        </p:nvSpPr>
        <p:spPr>
          <a:xfrm>
            <a:off x="250825" y="1577975"/>
            <a:ext cx="7953375" cy="1631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6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A2:</a:t>
            </a:r>
            <a:r>
              <a:rPr kumimoji="0" lang="zh-TW" altLang="en-US" sz="16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kumimoji="0" lang="en-US" altLang="zh-TW" sz="16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6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建議建置一台</a:t>
            </a:r>
            <a:r>
              <a:rPr kumimoji="0" lang="en-US" altLang="zh-TW" sz="16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ESXI</a:t>
            </a:r>
            <a:r>
              <a:rPr kumimoji="0" lang="zh-TW" altLang="en-US" sz="16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主機，將原</a:t>
            </a:r>
            <a:r>
              <a:rPr kumimoji="0" lang="en-US" altLang="zh-TW" sz="16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server</a:t>
            </a:r>
            <a:r>
              <a:rPr kumimoji="0" lang="zh-TW" altLang="en-US" sz="16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轉成虛擬主機。</a:t>
            </a:r>
            <a:endParaRPr kumimoji="0" lang="en-US" altLang="zh-TW" sz="16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6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</a:t>
            </a:r>
            <a:r>
              <a:rPr kumimoji="0" lang="en-US" altLang="zh-TW" sz="16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sever</a:t>
            </a:r>
            <a:r>
              <a:rPr kumimoji="0" lang="zh-TW" altLang="en-US" sz="16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轉成虛擬主機有以下好處</a:t>
            </a:r>
            <a:r>
              <a:rPr kumimoji="0" lang="en-US" altLang="zh-TW" sz="16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kumimoji="0" lang="zh-TW" altLang="en-US" sz="16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可定期做系統備份，降低系統損壞造成資料遺失。</a:t>
            </a:r>
            <a:endParaRPr kumimoji="0" lang="en-US" altLang="zh-TW" sz="16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kumimoji="0" lang="zh-TW" altLang="en-US" sz="16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異機災難備援演練，以測試備份系統是否正常。 </a:t>
            </a:r>
            <a:endParaRPr kumimoji="0" lang="en-US" altLang="zh-TW" sz="16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kumimoji="0" lang="zh-TW" altLang="en-US" sz="16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可設定排程，將虛擬主機資料備份至</a:t>
            </a:r>
            <a:r>
              <a:rPr kumimoji="0" lang="en-US" altLang="zh-TW" sz="16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kumimoji="0" lang="zh-TW" altLang="en-US" sz="16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上，達成異地備援。</a:t>
            </a: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250825" y="3292475"/>
            <a:ext cx="9929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Q3:</a:t>
            </a:r>
            <a:r>
              <a:rPr kumimoji="0" lang="zh-TW" altLang="zh-TW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郵件及文書作業系統</a:t>
            </a:r>
            <a:r>
              <a:rPr kumimoji="0" lang="en-US" altLang="zh-TW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,</a:t>
            </a:r>
            <a:r>
              <a:rPr kumimoji="0" lang="zh-TW" altLang="zh-TW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是跟微軟買</a:t>
            </a:r>
            <a:r>
              <a:rPr kumimoji="0" lang="en-US" altLang="zh-TW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office365</a:t>
            </a:r>
            <a:r>
              <a:rPr kumimoji="0" lang="zh-TW" altLang="zh-TW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kumimoji="0" lang="en-US" altLang="zh-TW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account,</a:t>
            </a:r>
            <a:r>
              <a:rPr kumimoji="0" lang="zh-TW" altLang="zh-TW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所以</a:t>
            </a:r>
            <a:r>
              <a:rPr kumimoji="0" lang="en-US" altLang="zh-TW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,</a:t>
            </a:r>
            <a:r>
              <a:rPr kumimoji="0" lang="zh-TW" altLang="zh-TW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功能設定這一部份要能</a:t>
            </a:r>
            <a:endParaRPr kumimoji="0" lang="en-US" altLang="zh-TW" sz="160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zh-TW" altLang="zh-TW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夠支援</a:t>
            </a:r>
            <a:endParaRPr kumimoji="0" lang="zh-TW" altLang="en-US" sz="160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文字方塊 9">
            <a:extLst/>
          </p:cNvPr>
          <p:cNvSpPr txBox="1"/>
          <p:nvPr/>
        </p:nvSpPr>
        <p:spPr>
          <a:xfrm>
            <a:off x="250825" y="4011613"/>
            <a:ext cx="795337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6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A3:</a:t>
            </a:r>
            <a:r>
              <a:rPr kumimoji="0" lang="zh-TW" altLang="en-US" sz="16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kumimoji="0" lang="en-US" altLang="zh-TW" sz="16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6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高宏資訊可將</a:t>
            </a:r>
            <a:r>
              <a:rPr kumimoji="0" lang="en-US" altLang="zh-TW" sz="1600" dirty="0" err="1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mailserver</a:t>
            </a:r>
            <a:r>
              <a:rPr kumimoji="0" lang="zh-TW" altLang="en-US" sz="16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kumimoji="0" lang="en-US" altLang="zh-TW" sz="16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outlook</a:t>
            </a:r>
            <a:r>
              <a:rPr kumimoji="0" lang="zh-TW" altLang="en-US" sz="16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整合，包括手機版本，我們熟悉</a:t>
            </a:r>
            <a:r>
              <a:rPr kumimoji="0" lang="en-US" altLang="zh-TW" sz="16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office 365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6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各功能，以及帳號續費處理，高宏資訊都可以包辦</a:t>
            </a:r>
          </a:p>
        </p:txBody>
      </p:sp>
      <p:pic>
        <p:nvPicPr>
          <p:cNvPr id="45065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4311650"/>
            <a:ext cx="18510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33900" y="1330325"/>
            <a:ext cx="34925" cy="2997200"/>
          </a:xfrm>
          <a:prstGeom prst="rect">
            <a:avLst/>
          </a:prstGeom>
          <a:solidFill>
            <a:schemeClr val="bg2">
              <a:lumMod val="100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TW" altLang="zh-TW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083" name="Title 1"/>
          <p:cNvSpPr txBox="1">
            <a:spLocks/>
          </p:cNvSpPr>
          <p:nvPr/>
        </p:nvSpPr>
        <p:spPr bwMode="auto">
          <a:xfrm>
            <a:off x="611188" y="176213"/>
            <a:ext cx="21304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1800">
                <a:solidFill>
                  <a:srgbClr val="595959"/>
                </a:solidFill>
                <a:latin typeface="華康新特明體" pitchFamily="49" charset="-120"/>
                <a:ea typeface="華康新特明體" pitchFamily="49" charset="-120"/>
              </a:rPr>
              <a:t>常見問題</a:t>
            </a:r>
            <a:endParaRPr kumimoji="0" lang="en-GB" altLang="zh-CN" sz="1800">
              <a:solidFill>
                <a:srgbClr val="595959"/>
              </a:solidFill>
              <a:latin typeface="華康新特明體" pitchFamily="49" charset="-120"/>
              <a:ea typeface="華康新特明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2155825"/>
            <a:ext cx="3151187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字方塊 10"/>
          <p:cNvSpPr txBox="1">
            <a:spLocks noChangeArrowheads="1"/>
          </p:cNvSpPr>
          <p:nvPr/>
        </p:nvSpPr>
        <p:spPr bwMode="auto">
          <a:xfrm>
            <a:off x="250825" y="768350"/>
            <a:ext cx="8116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Q4: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zh-TW" altLang="zh-TW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目前要建立資料備份及異地備援機制</a:t>
            </a:r>
            <a:endParaRPr kumimoji="0" lang="en-US" altLang="zh-TW" sz="160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250825" y="1328738"/>
            <a:ext cx="995362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600" dirty="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A4:</a:t>
            </a:r>
            <a:r>
              <a:rPr kumimoji="0" lang="zh-TW" altLang="en-US" sz="1600" dirty="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kumimoji="0" lang="en-US" altLang="zh-TW" sz="1600" dirty="0">
              <a:solidFill>
                <a:srgbClr val="2B626B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kumimoji="0" lang="zh-TW" altLang="en-US" sz="1600" dirty="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將</a:t>
            </a:r>
            <a:r>
              <a:rPr kumimoji="0" lang="en-US" altLang="zh-TW" sz="1600" dirty="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sever</a:t>
            </a:r>
            <a:r>
              <a:rPr kumimoji="0" lang="zh-TW" altLang="en-US" sz="1600" dirty="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轉做虛擬主機，可將虛擬主機</a:t>
            </a:r>
            <a:r>
              <a:rPr kumimoji="0" lang="en-US" altLang="zh-TW" sz="1600" dirty="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database</a:t>
            </a:r>
            <a:r>
              <a:rPr kumimoji="0" lang="zh-TW" altLang="en-US" sz="1600" dirty="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資料備份至</a:t>
            </a:r>
            <a:r>
              <a:rPr kumimoji="0" lang="en-US" altLang="zh-TW" sz="1600" dirty="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kumimoji="0" lang="zh-TW" altLang="en-US" sz="1600" dirty="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上，虛擬主機本身也可以</a:t>
            </a:r>
            <a:endParaRPr kumimoji="0" lang="en-US" altLang="zh-TW" sz="1600" dirty="0">
              <a:solidFill>
                <a:srgbClr val="2B626B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600" dirty="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      </a:t>
            </a:r>
            <a:r>
              <a:rPr kumimoji="0" lang="zh-TW" altLang="en-US" sz="1600" dirty="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做快照備份，等於同地異地皆有備份。</a:t>
            </a:r>
            <a:endParaRPr kumimoji="0" lang="en-US" altLang="zh-TW" sz="1600" dirty="0">
              <a:solidFill>
                <a:srgbClr val="2B626B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ct val="0"/>
              </a:spcBef>
              <a:buFontTx/>
              <a:buAutoNum type="arabicPeriod" startAt="2"/>
            </a:pPr>
            <a:r>
              <a:rPr kumimoji="0" lang="zh-TW" altLang="en-US" sz="1600" dirty="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可</a:t>
            </a:r>
            <a:r>
              <a:rPr kumimoji="0" lang="zh-TW" altLang="en-US" sz="1600" dirty="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  <a:hlinkClick r:id="rId4" action="ppaction://hlinksldjump"/>
              </a:rPr>
              <a:t>參考簡報</a:t>
            </a:r>
            <a:r>
              <a:rPr kumimoji="0" lang="zh-TW" altLang="en-US" sz="1600" dirty="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內容提出的異地備份機制，採購一台</a:t>
            </a:r>
            <a:r>
              <a:rPr kumimoji="0" lang="en-US" altLang="zh-TW" sz="1600" dirty="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kumimoji="0" lang="zh-TW" altLang="en-US" sz="1600" dirty="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，可將原</a:t>
            </a:r>
            <a:r>
              <a:rPr kumimoji="0" lang="en-US" altLang="zh-TW" sz="1600" dirty="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kumimoji="0" lang="zh-TW" altLang="en-US" sz="1600" dirty="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做快照儲存備</a:t>
            </a:r>
            <a:endParaRPr kumimoji="0" lang="en-US" altLang="zh-TW" sz="1600" dirty="0">
              <a:solidFill>
                <a:srgbClr val="2B626B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1600" dirty="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       份，再將快照資料檔備份至新採購的</a:t>
            </a:r>
            <a:r>
              <a:rPr kumimoji="0" lang="en-US" altLang="zh-TW" sz="1600" dirty="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kumimoji="0" lang="zh-TW" altLang="en-US" sz="1600" dirty="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裡面。原</a:t>
            </a:r>
            <a:r>
              <a:rPr kumimoji="0" lang="en-US" altLang="zh-TW" sz="1600" dirty="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kumimoji="0" lang="zh-TW" altLang="en-US" sz="1600" dirty="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的資料也可以</a:t>
            </a:r>
            <a:endParaRPr kumimoji="0" lang="en-US" altLang="zh-TW" sz="1600" dirty="0">
              <a:solidFill>
                <a:srgbClr val="2B626B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1600" dirty="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       做</a:t>
            </a:r>
            <a:r>
              <a:rPr kumimoji="0" lang="en-US" altLang="zh-TW" sz="1600" dirty="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RTRR</a:t>
            </a:r>
            <a:r>
              <a:rPr kumimoji="0" lang="zh-TW" altLang="en-US" sz="1600" dirty="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將資料直接異地備份至新</a:t>
            </a:r>
            <a:r>
              <a:rPr kumimoji="0" lang="en-US" altLang="zh-TW" sz="1600" dirty="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kumimoji="0" lang="zh-TW" altLang="en-US" sz="1600" dirty="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上，若原</a:t>
            </a:r>
            <a:r>
              <a:rPr kumimoji="0" lang="en-US" altLang="zh-TW" sz="1600" dirty="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kumimoji="0" lang="zh-TW" altLang="en-US" sz="1600" dirty="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發生故障，可直</a:t>
            </a:r>
            <a:endParaRPr kumimoji="0" lang="en-US" altLang="zh-TW" sz="1600" dirty="0">
              <a:solidFill>
                <a:srgbClr val="2B626B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1600" dirty="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       接啟用新採購</a:t>
            </a:r>
            <a:r>
              <a:rPr kumimoji="0" lang="en-US" altLang="zh-TW" sz="1600" dirty="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kumimoji="0" lang="zh-TW" altLang="en-US" sz="1600" dirty="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，達第異地備份及異地備援機制</a:t>
            </a:r>
            <a:endParaRPr kumimoji="0" lang="en-US" altLang="zh-TW" sz="1600" dirty="0">
              <a:solidFill>
                <a:srgbClr val="2B626B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ct val="0"/>
              </a:spcBef>
              <a:buFontTx/>
              <a:buNone/>
            </a:pPr>
            <a:endParaRPr kumimoji="0" lang="en-US" altLang="zh-TW" sz="1600" dirty="0"/>
          </a:p>
        </p:txBody>
      </p:sp>
      <p:sp>
        <p:nvSpPr>
          <p:cNvPr id="13" name="文字方塊 12"/>
          <p:cNvSpPr txBox="1">
            <a:spLocks noChangeArrowheads="1"/>
          </p:cNvSpPr>
          <p:nvPr/>
        </p:nvSpPr>
        <p:spPr bwMode="auto">
          <a:xfrm>
            <a:off x="250825" y="2957513"/>
            <a:ext cx="8116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Q5: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zh-TW" altLang="zh-TW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與中國的連結</a:t>
            </a:r>
            <a:r>
              <a:rPr kumimoji="0" lang="en-US" altLang="zh-TW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,VPN</a:t>
            </a:r>
            <a:r>
              <a:rPr kumimoji="0" lang="zh-TW" altLang="zh-TW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是不可少的</a:t>
            </a:r>
            <a:r>
              <a:rPr kumimoji="0" lang="en-US" altLang="zh-TW"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250825" y="3541713"/>
            <a:ext cx="99536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60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A5:</a:t>
            </a:r>
            <a:r>
              <a:rPr kumimoji="0" lang="zh-TW" altLang="en-US" sz="160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kumimoji="0" lang="en-US" altLang="zh-TW" sz="1600">
              <a:solidFill>
                <a:srgbClr val="2B626B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160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可在</a:t>
            </a:r>
            <a:r>
              <a:rPr kumimoji="0" lang="en-US" altLang="zh-TW" sz="160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Firewall</a:t>
            </a:r>
            <a:r>
              <a:rPr kumimoji="0" lang="zh-TW" altLang="en-US" sz="160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，設定</a:t>
            </a:r>
            <a:r>
              <a:rPr kumimoji="0" lang="en-US" altLang="zh-TW" sz="160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VPN</a:t>
            </a:r>
            <a:r>
              <a:rPr kumimoji="0" lang="zh-TW" altLang="en-US" sz="160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與中國連線</a:t>
            </a:r>
            <a:r>
              <a:rPr kumimoji="0" lang="en-US" altLang="zh-TW" sz="160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160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中國有封網路問題存在，</a:t>
            </a:r>
            <a:endParaRPr kumimoji="0" lang="en-US" altLang="zh-TW" sz="1600">
              <a:solidFill>
                <a:srgbClr val="2B626B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60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VPN</a:t>
            </a:r>
            <a:r>
              <a:rPr kumimoji="0" lang="zh-TW" altLang="en-US" sz="160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有不通問題存在</a:t>
            </a:r>
            <a:r>
              <a:rPr kumimoji="0" lang="en-US" altLang="zh-TW" sz="160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kumimoji="0" lang="zh-TW" altLang="en-US" sz="160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建議拉海外電纜，依據客戶提供，可設</a:t>
            </a:r>
            <a:endParaRPr kumimoji="0" lang="en-US" altLang="zh-TW" sz="1600">
              <a:solidFill>
                <a:srgbClr val="2B626B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160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定不同種類的</a:t>
            </a:r>
            <a:r>
              <a:rPr kumimoji="0" lang="en-US" altLang="zh-TW" sz="160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VPN</a:t>
            </a:r>
            <a:r>
              <a:rPr kumimoji="0" lang="zh-TW" altLang="en-US" sz="160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連線，以及人員</a:t>
            </a:r>
            <a:r>
              <a:rPr kumimoji="0" lang="en-US" altLang="zh-TW" sz="160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VPN</a:t>
            </a:r>
            <a:r>
              <a:rPr kumimoji="0" lang="zh-TW" altLang="en-US" sz="1600">
                <a:solidFill>
                  <a:srgbClr val="2B626B"/>
                </a:solidFill>
                <a:latin typeface="微軟正黑體" pitchFamily="34" charset="-120"/>
                <a:ea typeface="微軟正黑體" pitchFamily="34" charset="-120"/>
              </a:rPr>
              <a:t>權限等等</a:t>
            </a:r>
            <a:r>
              <a:rPr kumimoji="0" lang="zh-TW" altLang="en-US" sz="1600">
                <a:latin typeface="Calibri" pitchFamily="34" charset="0"/>
                <a:ea typeface="新細明體" pitchFamily="18" charset="-120"/>
              </a:rPr>
              <a:t>。</a:t>
            </a:r>
            <a:endParaRPr kumimoji="0" lang="en-US" altLang="zh-TW" sz="1600">
              <a:latin typeface="Calibri" pitchFamily="34" charset="0"/>
              <a:ea typeface="新細明體" pitchFamily="18" charset="-120"/>
            </a:endParaRPr>
          </a:p>
        </p:txBody>
      </p:sp>
      <p:pic>
        <p:nvPicPr>
          <p:cNvPr id="46089" name="圖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-20638"/>
            <a:ext cx="1851025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3114675" y="2019300"/>
            <a:ext cx="29146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CN" sz="4800" dirty="0">
                <a:solidFill>
                  <a:srgbClr val="778495"/>
                </a:solidFill>
                <a:latin typeface="新細明體" pitchFamily="18" charset="-120"/>
                <a:ea typeface="新細明體" pitchFamily="18" charset="-120"/>
              </a:rPr>
              <a:t>Thanks for watching</a:t>
            </a:r>
            <a:endParaRPr kumimoji="0" lang="zh-CN" altLang="en-US" sz="4800" dirty="0">
              <a:solidFill>
                <a:srgbClr val="778495"/>
              </a:solidFill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5" name="等腰三角形 4">
            <a:extLst/>
          </p:cNvPr>
          <p:cNvSpPr/>
          <p:nvPr/>
        </p:nvSpPr>
        <p:spPr>
          <a:xfrm rot="5400000">
            <a:off x="-309562" y="-2735263"/>
            <a:ext cx="6559550" cy="5940425"/>
          </a:xfrm>
          <a:prstGeom prst="triangle">
            <a:avLst/>
          </a:prstGeom>
          <a:solidFill>
            <a:srgbClr val="3842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8" name="等腰三角形 7">
            <a:extLst/>
          </p:cNvPr>
          <p:cNvSpPr/>
          <p:nvPr/>
        </p:nvSpPr>
        <p:spPr>
          <a:xfrm rot="5400000">
            <a:off x="-143669" y="977107"/>
            <a:ext cx="3030537" cy="2743200"/>
          </a:xfrm>
          <a:prstGeom prst="triangl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9" name="等腰三角形 8">
            <a:extLst/>
          </p:cNvPr>
          <p:cNvSpPr/>
          <p:nvPr/>
        </p:nvSpPr>
        <p:spPr>
          <a:xfrm rot="16200000" flipH="1">
            <a:off x="6076157" y="2131219"/>
            <a:ext cx="3219450" cy="2916237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pic>
        <p:nvPicPr>
          <p:cNvPr id="47110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-20638"/>
            <a:ext cx="1851025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 txBox="1">
            <a:spLocks/>
          </p:cNvSpPr>
          <p:nvPr/>
        </p:nvSpPr>
        <p:spPr bwMode="auto">
          <a:xfrm>
            <a:off x="611188" y="176213"/>
            <a:ext cx="21304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1800">
                <a:solidFill>
                  <a:srgbClr val="595959"/>
                </a:solidFill>
                <a:latin typeface="華康新特明體" pitchFamily="49" charset="-120"/>
                <a:ea typeface="華康新特明體" pitchFamily="49" charset="-120"/>
              </a:rPr>
              <a:t>相關部門</a:t>
            </a:r>
            <a:endParaRPr kumimoji="0" lang="en-GB" altLang="zh-CN" sz="1800">
              <a:solidFill>
                <a:srgbClr val="595959"/>
              </a:solidFill>
              <a:latin typeface="華康新特明體" pitchFamily="49" charset="-120"/>
              <a:ea typeface="華康新特明體" pitchFamily="49" charset="-120"/>
            </a:endParaRPr>
          </a:p>
        </p:txBody>
      </p:sp>
      <p:sp>
        <p:nvSpPr>
          <p:cNvPr id="2" name="文字方塊 1"/>
          <p:cNvSpPr txBox="1">
            <a:spLocks noChangeArrowheads="1"/>
          </p:cNvSpPr>
          <p:nvPr/>
        </p:nvSpPr>
        <p:spPr bwMode="auto">
          <a:xfrm>
            <a:off x="1174750" y="842963"/>
            <a:ext cx="3744913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  <a:buFont typeface="Wingdings" pitchFamily="2" charset="2"/>
              <a:buChar char="u"/>
            </a:pPr>
            <a:r>
              <a:rPr kumimoji="0" lang="en-US" altLang="zh-TW" sz="1300" b="1">
                <a:latin typeface="華康細黑體" pitchFamily="49" charset="-120"/>
                <a:ea typeface="華康細黑體" pitchFamily="49" charset="-120"/>
              </a:rPr>
              <a:t>kaohom</a:t>
            </a:r>
            <a:r>
              <a:rPr kumimoji="0" lang="zh-TW" altLang="zh-TW" sz="1300" b="1">
                <a:latin typeface="華康細黑體" pitchFamily="49" charset="-120"/>
                <a:ea typeface="華康細黑體" pitchFamily="49" charset="-120"/>
              </a:rPr>
              <a:t>集團相關部門網站</a:t>
            </a:r>
            <a:r>
              <a:rPr kumimoji="0" lang="en-US" altLang="zh-TW" sz="1300" b="1">
                <a:latin typeface="華康細黑體" pitchFamily="49" charset="-120"/>
                <a:ea typeface="華康細黑體" pitchFamily="49" charset="-120"/>
              </a:rPr>
              <a:t>:</a:t>
            </a:r>
            <a:endParaRPr kumimoji="0" lang="zh-TW" altLang="zh-TW" sz="1300" b="1">
              <a:latin typeface="華康細黑體" pitchFamily="49" charset="-120"/>
              <a:ea typeface="華康細黑體" pitchFamily="49" charset="-120"/>
            </a:endParaRPr>
          </a:p>
          <a:p>
            <a:pPr>
              <a:lnSpc>
                <a:spcPct val="200000"/>
              </a:lnSpc>
              <a:spcBef>
                <a:spcPct val="0"/>
              </a:spcBef>
              <a:buFont typeface="Wingdings" pitchFamily="2" charset="2"/>
              <a:buChar char="u"/>
            </a:pPr>
            <a:r>
              <a:rPr kumimoji="0" lang="en-US" altLang="zh-TW" sz="1300" b="1">
                <a:solidFill>
                  <a:srgbClr val="4094A0"/>
                </a:solidFill>
                <a:latin typeface="華康細黑體" pitchFamily="49" charset="-120"/>
                <a:ea typeface="華康細黑體" pitchFamily="49" charset="-120"/>
              </a:rPr>
              <a:t> </a:t>
            </a:r>
            <a:r>
              <a:rPr kumimoji="0" lang="en-US" altLang="zh-TW" sz="1300" b="1" u="sng">
                <a:solidFill>
                  <a:srgbClr val="4094A0"/>
                </a:solidFill>
                <a:latin typeface="華康細黑體" pitchFamily="49" charset="-120"/>
                <a:ea typeface="華康細黑體" pitchFamily="49" charset="-120"/>
                <a:hlinkClick r:id="rId3"/>
              </a:rPr>
              <a:t>http://itservice.kaohom.com.tw/</a:t>
            </a:r>
            <a:endParaRPr kumimoji="0" lang="zh-TW" altLang="zh-TW" sz="1300" b="1">
              <a:solidFill>
                <a:srgbClr val="4094A0"/>
              </a:solidFill>
              <a:latin typeface="華康細黑體" pitchFamily="49" charset="-120"/>
              <a:ea typeface="華康細黑體" pitchFamily="49" charset="-120"/>
            </a:endParaRPr>
          </a:p>
          <a:p>
            <a:pPr>
              <a:lnSpc>
                <a:spcPct val="200000"/>
              </a:lnSpc>
              <a:spcBef>
                <a:spcPct val="0"/>
              </a:spcBef>
              <a:buFont typeface="Wingdings" pitchFamily="2" charset="2"/>
              <a:buChar char="u"/>
            </a:pPr>
            <a:r>
              <a:rPr kumimoji="0" lang="en-US" altLang="zh-TW" sz="1300" b="1">
                <a:solidFill>
                  <a:srgbClr val="4094A0"/>
                </a:solidFill>
                <a:latin typeface="華康細黑體" pitchFamily="49" charset="-120"/>
                <a:ea typeface="華康細黑體" pitchFamily="49" charset="-120"/>
              </a:rPr>
              <a:t> </a:t>
            </a:r>
            <a:r>
              <a:rPr kumimoji="0" lang="en-US" altLang="zh-TW" sz="1300" b="1" u="sng">
                <a:solidFill>
                  <a:srgbClr val="4094A0"/>
                </a:solidFill>
                <a:latin typeface="華康細黑體" pitchFamily="49" charset="-120"/>
                <a:ea typeface="華康細黑體" pitchFamily="49" charset="-120"/>
                <a:hlinkClick r:id="rId4"/>
              </a:rPr>
              <a:t>http://crm.kaohom.com.tw/</a:t>
            </a:r>
            <a:endParaRPr kumimoji="0" lang="zh-TW" altLang="zh-TW" sz="1300" b="1">
              <a:solidFill>
                <a:srgbClr val="4094A0"/>
              </a:solidFill>
              <a:latin typeface="華康細黑體" pitchFamily="49" charset="-120"/>
              <a:ea typeface="華康細黑體" pitchFamily="49" charset="-120"/>
            </a:endParaRPr>
          </a:p>
          <a:p>
            <a:pPr>
              <a:lnSpc>
                <a:spcPct val="200000"/>
              </a:lnSpc>
              <a:spcBef>
                <a:spcPct val="0"/>
              </a:spcBef>
              <a:buFont typeface="Wingdings" pitchFamily="2" charset="2"/>
              <a:buChar char="u"/>
            </a:pPr>
            <a:r>
              <a:rPr kumimoji="0" lang="en-US" altLang="zh-TW" sz="1300" b="1">
                <a:solidFill>
                  <a:srgbClr val="4094A0"/>
                </a:solidFill>
                <a:latin typeface="華康細黑體" pitchFamily="49" charset="-120"/>
                <a:ea typeface="華康細黑體" pitchFamily="49" charset="-120"/>
              </a:rPr>
              <a:t> </a:t>
            </a:r>
            <a:r>
              <a:rPr kumimoji="0" lang="en-US" altLang="zh-TW" sz="1300" b="1" u="sng">
                <a:solidFill>
                  <a:srgbClr val="4094A0"/>
                </a:solidFill>
                <a:latin typeface="華康細黑體" pitchFamily="49" charset="-120"/>
                <a:ea typeface="華康細黑體" pitchFamily="49" charset="-120"/>
                <a:hlinkClick r:id="rId5"/>
              </a:rPr>
              <a:t>http://webdesign.kaohom.com.tw/</a:t>
            </a:r>
            <a:endParaRPr kumimoji="0" lang="zh-TW" altLang="zh-TW" sz="1300" b="1">
              <a:solidFill>
                <a:srgbClr val="4094A0"/>
              </a:solidFill>
              <a:latin typeface="華康細黑體" pitchFamily="49" charset="-120"/>
              <a:ea typeface="華康細黑體" pitchFamily="49" charset="-120"/>
            </a:endParaRPr>
          </a:p>
          <a:p>
            <a:pPr>
              <a:lnSpc>
                <a:spcPct val="200000"/>
              </a:lnSpc>
              <a:spcBef>
                <a:spcPct val="0"/>
              </a:spcBef>
              <a:buFont typeface="Wingdings" pitchFamily="2" charset="2"/>
              <a:buChar char="u"/>
            </a:pPr>
            <a:r>
              <a:rPr kumimoji="0" lang="en-US" altLang="zh-TW" sz="1300" b="1">
                <a:solidFill>
                  <a:srgbClr val="4094A0"/>
                </a:solidFill>
                <a:latin typeface="華康細黑體" pitchFamily="49" charset="-120"/>
                <a:ea typeface="華康細黑體" pitchFamily="49" charset="-120"/>
              </a:rPr>
              <a:t> </a:t>
            </a:r>
            <a:r>
              <a:rPr kumimoji="0" lang="en-US" altLang="zh-TW" sz="1300" b="1" u="sng">
                <a:solidFill>
                  <a:srgbClr val="4094A0"/>
                </a:solidFill>
                <a:latin typeface="華康細黑體" pitchFamily="49" charset="-120"/>
                <a:ea typeface="華康細黑體" pitchFamily="49" charset="-120"/>
                <a:hlinkClick r:id="rId6"/>
              </a:rPr>
              <a:t>http://sound.kaohom.com.tw/</a:t>
            </a:r>
            <a:endParaRPr kumimoji="0" lang="zh-TW" altLang="zh-TW" sz="1300" b="1">
              <a:solidFill>
                <a:srgbClr val="4094A0"/>
              </a:solidFill>
              <a:latin typeface="華康細黑體" pitchFamily="49" charset="-120"/>
              <a:ea typeface="華康細黑體" pitchFamily="49" charset="-12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1174750" y="2932113"/>
            <a:ext cx="6723063" cy="1857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28600" indent="-2286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kumimoji="0" lang="zh-TW" altLang="zh-TW" sz="1300" spc="300" dirty="0">
                <a:latin typeface="華康細黑體" panose="020B0309000000000000" pitchFamily="49" charset="-120"/>
                <a:ea typeface="華康細黑體" panose="020B0309000000000000" pitchFamily="49" charset="-120"/>
              </a:rPr>
              <a:t>工程實績</a:t>
            </a:r>
            <a:r>
              <a:rPr kumimoji="0" lang="en-US" altLang="zh-TW" sz="1300" spc="300" dirty="0">
                <a:latin typeface="華康細黑體" panose="020B0309000000000000" pitchFamily="49" charset="-120"/>
                <a:ea typeface="華康細黑體" panose="020B0309000000000000" pitchFamily="49" charset="-120"/>
              </a:rPr>
              <a:t>:</a:t>
            </a:r>
            <a:r>
              <a:rPr kumimoji="0" lang="zh-TW" altLang="en-US" sz="1300" spc="300" dirty="0">
                <a:latin typeface="華康細黑體" panose="020B0309000000000000" pitchFamily="49" charset="-120"/>
                <a:ea typeface="華康細黑體" panose="020B0309000000000000" pitchFamily="49" charset="-120"/>
              </a:rPr>
              <a:t> </a:t>
            </a:r>
            <a:r>
              <a:rPr kumimoji="0" lang="en-US" altLang="zh-TW" sz="1300" dirty="0">
                <a:latin typeface="華康細黑體" panose="020B0309000000000000" pitchFamily="49" charset="-120"/>
                <a:ea typeface="華康細黑體" panose="020B0309000000000000" pitchFamily="49" charset="-120"/>
                <a:hlinkClick r:id="rId7"/>
              </a:rPr>
              <a:t>https://www.youtube.com/watch?v=OoErIGDl_no&amp;feature=youtu.be</a:t>
            </a:r>
            <a:endParaRPr kumimoji="0" lang="zh-TW" altLang="zh-TW" sz="1300" dirty="0"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  <a:p>
            <a:pPr marL="228600" indent="-2286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kumimoji="0" lang="zh-TW" altLang="zh-TW" sz="1300" spc="300" dirty="0">
                <a:latin typeface="華康細黑體" panose="020B0309000000000000" pitchFamily="49" charset="-120"/>
                <a:ea typeface="華康細黑體" panose="020B0309000000000000" pitchFamily="49" charset="-120"/>
              </a:rPr>
              <a:t>專業機房工程：</a:t>
            </a:r>
            <a:r>
              <a:rPr kumimoji="0" lang="en-US" altLang="zh-TW" sz="1300" u="sng" dirty="0">
                <a:latin typeface="華康細黑體" panose="020B0309000000000000" pitchFamily="49" charset="-120"/>
                <a:ea typeface="華康細黑體" panose="020B0309000000000000" pitchFamily="49" charset="-120"/>
                <a:hlinkClick r:id="rId8"/>
              </a:rPr>
              <a:t>https://www.youtube.com/watch?v=yBMNvjcsWMI</a:t>
            </a:r>
            <a:endParaRPr kumimoji="0" lang="zh-TW" altLang="zh-TW" sz="1300" dirty="0"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  <a:p>
            <a:pPr marL="228600" indent="-2286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kumimoji="0" lang="zh-TW" altLang="zh-TW" sz="1300" spc="300" dirty="0">
                <a:latin typeface="華康細黑體" panose="020B0309000000000000" pitchFamily="49" charset="-120"/>
                <a:ea typeface="華康細黑體" panose="020B0309000000000000" pitchFamily="49" charset="-120"/>
              </a:rPr>
              <a:t>專業監控工程：</a:t>
            </a:r>
            <a:r>
              <a:rPr kumimoji="0" lang="en-US" altLang="zh-TW" sz="1300" u="sng" dirty="0">
                <a:latin typeface="華康細黑體" panose="020B0309000000000000" pitchFamily="49" charset="-120"/>
                <a:ea typeface="華康細黑體" panose="020B0309000000000000" pitchFamily="49" charset="-120"/>
                <a:hlinkClick r:id="rId9"/>
              </a:rPr>
              <a:t>https://www.youtube.com/watch?v=TM2vdGtpMjs</a:t>
            </a:r>
            <a:endParaRPr kumimoji="0" lang="zh-TW" altLang="zh-TW" sz="1300" dirty="0"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  <a:p>
            <a:pPr marL="228600" indent="-2286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kumimoji="0" lang="zh-TW" altLang="en-US" sz="1300" spc="300" dirty="0">
                <a:latin typeface="華康細黑體" panose="020B0309000000000000" pitchFamily="49" charset="-120"/>
                <a:ea typeface="華康細黑體" panose="020B0309000000000000" pitchFamily="49" charset="-120"/>
              </a:rPr>
              <a:t>雲端總機</a:t>
            </a:r>
            <a:r>
              <a:rPr kumimoji="0" lang="zh-TW" altLang="zh-TW" sz="1300" spc="300" dirty="0">
                <a:latin typeface="華康細黑體" panose="020B0309000000000000" pitchFamily="49" charset="-120"/>
                <a:ea typeface="華康細黑體" panose="020B0309000000000000" pitchFamily="49" charset="-120"/>
              </a:rPr>
              <a:t>：</a:t>
            </a:r>
            <a:r>
              <a:rPr kumimoji="0" lang="en-US" altLang="zh-TW" sz="1300" dirty="0">
                <a:latin typeface="華康細黑體" panose="020B0309000000000000" pitchFamily="49" charset="-120"/>
                <a:ea typeface="華康細黑體" panose="020B0309000000000000" pitchFamily="49" charset="-120"/>
                <a:hlinkClick r:id="rId10"/>
              </a:rPr>
              <a:t>https://www.youtube.com/watch?v=1AT-IRopuvE&amp;t=52s</a:t>
            </a:r>
            <a:endParaRPr kumimoji="0" lang="zh-TW" altLang="zh-TW" sz="1300" dirty="0"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  <a:p>
            <a:pPr marL="228600" indent="-2286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kumimoji="0" lang="zh-TW" altLang="zh-TW" sz="1300" spc="300" dirty="0">
                <a:latin typeface="華康細黑體" panose="020B0309000000000000" pitchFamily="49" charset="-120"/>
                <a:ea typeface="華康細黑體" panose="020B0309000000000000" pitchFamily="49" charset="-120"/>
              </a:rPr>
              <a:t>智慧機房工程：</a:t>
            </a:r>
            <a:r>
              <a:rPr kumimoji="0" lang="en-US" altLang="zh-TW" sz="1300" u="sng" dirty="0">
                <a:latin typeface="華康細黑體" panose="020B0309000000000000" pitchFamily="49" charset="-120"/>
                <a:ea typeface="華康細黑體" panose="020B0309000000000000" pitchFamily="49" charset="-120"/>
                <a:hlinkClick r:id="rId11"/>
              </a:rPr>
              <a:t>https://www.youtube.com/watch?v=enWZkCvdm5s</a:t>
            </a:r>
            <a:endParaRPr kumimoji="0" lang="zh-TW" altLang="zh-TW" sz="1300" dirty="0"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  <a:p>
            <a:pPr marL="228600" indent="-2286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kumimoji="0" lang="zh-TW" altLang="zh-TW" sz="1300" spc="300" dirty="0">
                <a:latin typeface="華康細黑體" panose="020B0309000000000000" pitchFamily="49" charset="-120"/>
                <a:ea typeface="華康細黑體" panose="020B0309000000000000" pitchFamily="49" charset="-120"/>
              </a:rPr>
              <a:t>專業機房搬遷重建工程：</a:t>
            </a:r>
            <a:r>
              <a:rPr kumimoji="0" lang="en-US" altLang="zh-TW" sz="1300" u="sng" dirty="0">
                <a:latin typeface="華康細黑體" panose="020B0309000000000000" pitchFamily="49" charset="-120"/>
                <a:ea typeface="華康細黑體" panose="020B0309000000000000" pitchFamily="49" charset="-120"/>
                <a:hlinkClick r:id="rId12"/>
              </a:rPr>
              <a:t>https://www.youtube.com/watch?v=jPQVB1ZOxN0</a:t>
            </a:r>
            <a:endParaRPr kumimoji="0" lang="zh-TW" altLang="zh-TW" sz="1300" dirty="0"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</p:txBody>
      </p:sp>
      <p:sp>
        <p:nvSpPr>
          <p:cNvPr id="3" name="文字方塊 2"/>
          <p:cNvSpPr txBox="1">
            <a:spLocks noChangeArrowheads="1"/>
          </p:cNvSpPr>
          <p:nvPr/>
        </p:nvSpPr>
        <p:spPr bwMode="auto">
          <a:xfrm>
            <a:off x="4943475" y="1177925"/>
            <a:ext cx="274955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28600" indent="-2286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  <a:buFont typeface="Wingdings" pitchFamily="2" charset="2"/>
              <a:buChar char="u"/>
            </a:pPr>
            <a:r>
              <a:rPr kumimoji="0" lang="en-US" altLang="zh-TW" sz="1300" b="1">
                <a:solidFill>
                  <a:srgbClr val="4094A0"/>
                </a:solidFill>
                <a:latin typeface="華康細黑體" pitchFamily="49" charset="-120"/>
                <a:ea typeface="華康細黑體" pitchFamily="49" charset="-120"/>
              </a:rPr>
              <a:t> </a:t>
            </a:r>
            <a:r>
              <a:rPr kumimoji="0" lang="en-US" altLang="zh-TW" sz="1300" b="1" u="sng">
                <a:solidFill>
                  <a:srgbClr val="4094A0"/>
                </a:solidFill>
                <a:latin typeface="華康細黑體" pitchFamily="49" charset="-120"/>
                <a:ea typeface="華康細黑體" pitchFamily="49" charset="-120"/>
                <a:hlinkClick r:id="rId13"/>
              </a:rPr>
              <a:t>http://kshop.kaohom.com.tw/</a:t>
            </a:r>
            <a:endParaRPr kumimoji="0" lang="zh-TW" altLang="zh-TW" sz="1300" b="1">
              <a:solidFill>
                <a:srgbClr val="4094A0"/>
              </a:solidFill>
              <a:latin typeface="華康細黑體" pitchFamily="49" charset="-120"/>
              <a:ea typeface="華康細黑體" pitchFamily="49" charset="-120"/>
            </a:endParaRPr>
          </a:p>
          <a:p>
            <a:pPr>
              <a:lnSpc>
                <a:spcPct val="200000"/>
              </a:lnSpc>
              <a:spcBef>
                <a:spcPct val="0"/>
              </a:spcBef>
              <a:buFont typeface="Wingdings" pitchFamily="2" charset="2"/>
              <a:buChar char="u"/>
            </a:pPr>
            <a:r>
              <a:rPr kumimoji="0" lang="en-US" altLang="zh-TW" sz="1300" b="1">
                <a:solidFill>
                  <a:srgbClr val="4094A0"/>
                </a:solidFill>
                <a:latin typeface="華康細黑體" pitchFamily="49" charset="-120"/>
                <a:ea typeface="華康細黑體" pitchFamily="49" charset="-120"/>
              </a:rPr>
              <a:t> </a:t>
            </a:r>
            <a:r>
              <a:rPr kumimoji="0" lang="en-US" altLang="zh-TW" sz="1300" b="1" u="sng">
                <a:solidFill>
                  <a:srgbClr val="4094A0"/>
                </a:solidFill>
                <a:latin typeface="華康細黑體" pitchFamily="49" charset="-120"/>
                <a:ea typeface="華康細黑體" pitchFamily="49" charset="-120"/>
                <a:hlinkClick r:id="rId14"/>
              </a:rPr>
              <a:t>http://kpbx.kaohom.com.tw/</a:t>
            </a:r>
            <a:endParaRPr kumimoji="0" lang="zh-TW" altLang="zh-TW" sz="1300" b="1">
              <a:solidFill>
                <a:srgbClr val="4094A0"/>
              </a:solidFill>
              <a:latin typeface="華康細黑體" pitchFamily="49" charset="-120"/>
              <a:ea typeface="華康細黑體" pitchFamily="49" charset="-120"/>
            </a:endParaRPr>
          </a:p>
          <a:p>
            <a:pPr>
              <a:lnSpc>
                <a:spcPct val="200000"/>
              </a:lnSpc>
              <a:spcBef>
                <a:spcPct val="0"/>
              </a:spcBef>
              <a:buFont typeface="Wingdings" pitchFamily="2" charset="2"/>
              <a:buChar char="u"/>
            </a:pPr>
            <a:r>
              <a:rPr kumimoji="0" lang="en-US" altLang="zh-TW" sz="1300" b="1">
                <a:solidFill>
                  <a:srgbClr val="4094A0"/>
                </a:solidFill>
                <a:latin typeface="華康細黑體" pitchFamily="49" charset="-120"/>
                <a:ea typeface="華康細黑體" pitchFamily="49" charset="-120"/>
              </a:rPr>
              <a:t> </a:t>
            </a:r>
            <a:r>
              <a:rPr kumimoji="0" lang="en-US" altLang="zh-TW" sz="1300" b="1" u="sng">
                <a:solidFill>
                  <a:srgbClr val="4094A0"/>
                </a:solidFill>
                <a:latin typeface="華康細黑體" pitchFamily="49" charset="-120"/>
                <a:ea typeface="華康細黑體" pitchFamily="49" charset="-120"/>
                <a:hlinkClick r:id="rId15"/>
              </a:rPr>
              <a:t>https://cctv.kaohom.com.tw</a:t>
            </a:r>
            <a:endParaRPr kumimoji="0" lang="zh-TW" altLang="zh-TW" sz="1300" b="1">
              <a:solidFill>
                <a:srgbClr val="4094A0"/>
              </a:solidFill>
              <a:latin typeface="華康細黑體" pitchFamily="49" charset="-120"/>
              <a:ea typeface="華康細黑體" pitchFamily="49" charset="-120"/>
            </a:endParaRPr>
          </a:p>
          <a:p>
            <a:pPr>
              <a:lnSpc>
                <a:spcPct val="200000"/>
              </a:lnSpc>
              <a:spcBef>
                <a:spcPct val="0"/>
              </a:spcBef>
              <a:buFont typeface="Wingdings" pitchFamily="2" charset="2"/>
              <a:buChar char="u"/>
            </a:pPr>
            <a:r>
              <a:rPr kumimoji="0" lang="en-US" altLang="zh-TW" sz="1300" b="1">
                <a:solidFill>
                  <a:srgbClr val="4094A0"/>
                </a:solidFill>
                <a:latin typeface="華康細黑體" pitchFamily="49" charset="-120"/>
                <a:ea typeface="華康細黑體" pitchFamily="49" charset="-120"/>
              </a:rPr>
              <a:t> </a:t>
            </a:r>
            <a:r>
              <a:rPr kumimoji="0" lang="en-US" altLang="zh-TW" sz="1300" b="1" u="sng">
                <a:solidFill>
                  <a:srgbClr val="4094A0"/>
                </a:solidFill>
                <a:latin typeface="華康細黑體" pitchFamily="49" charset="-120"/>
                <a:ea typeface="華康細黑體" pitchFamily="49" charset="-120"/>
                <a:hlinkClick r:id="rId16"/>
              </a:rPr>
              <a:t>https://www.kacs.asia</a:t>
            </a:r>
            <a:endParaRPr kumimoji="0" lang="zh-TW" altLang="zh-TW" sz="1300" b="1">
              <a:solidFill>
                <a:srgbClr val="4094A0"/>
              </a:solidFill>
              <a:latin typeface="華康細黑體" pitchFamily="49" charset="-120"/>
              <a:ea typeface="華康細黑體" pitchFamily="49" charset="-120"/>
            </a:endParaRPr>
          </a:p>
          <a:p>
            <a:pPr>
              <a:spcBef>
                <a:spcPct val="0"/>
              </a:spcBef>
              <a:buFontTx/>
              <a:buNone/>
            </a:pPr>
            <a:endParaRPr kumimoji="0" lang="zh-TW" altLang="en-US" sz="1300">
              <a:solidFill>
                <a:srgbClr val="404040"/>
              </a:solidFill>
              <a:latin typeface="華康細黑體" pitchFamily="49" charset="-120"/>
              <a:ea typeface="華康細黑體" pitchFamily="49" charset="-120"/>
            </a:endParaRPr>
          </a:p>
        </p:txBody>
      </p:sp>
      <p:sp>
        <p:nvSpPr>
          <p:cNvPr id="39" name="等腰三角形 38">
            <a:extLst/>
          </p:cNvPr>
          <p:cNvSpPr/>
          <p:nvPr/>
        </p:nvSpPr>
        <p:spPr>
          <a:xfrm rot="16200000" flipH="1">
            <a:off x="7894637" y="41275"/>
            <a:ext cx="1311276" cy="1187450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pic>
        <p:nvPicPr>
          <p:cNvPr id="9223" name="圖片 3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50800"/>
            <a:ext cx="18510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  <p:bldP spid="3" grpId="0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8"/>
          <p:cNvSpPr txBox="1">
            <a:spLocks noChangeArrowheads="1"/>
          </p:cNvSpPr>
          <p:nvPr/>
        </p:nvSpPr>
        <p:spPr bwMode="auto">
          <a:xfrm>
            <a:off x="3325813" y="2103438"/>
            <a:ext cx="44148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>
                <a:solidFill>
                  <a:srgbClr val="595959"/>
                </a:solidFill>
                <a:latin typeface="華康新特明體" pitchFamily="49" charset="-120"/>
                <a:ea typeface="華康新特明體" pitchFamily="49" charset="-120"/>
              </a:rPr>
              <a:t>資訊委外</a:t>
            </a:r>
            <a:endParaRPr kumimoji="0" lang="en-GB" altLang="zh-CN">
              <a:solidFill>
                <a:srgbClr val="595959"/>
              </a:solidFill>
              <a:latin typeface="華康新特明體" pitchFamily="49" charset="-120"/>
              <a:ea typeface="華康新特明體" pitchFamily="49" charset="-120"/>
            </a:endParaRPr>
          </a:p>
        </p:txBody>
      </p:sp>
      <p:sp>
        <p:nvSpPr>
          <p:cNvPr id="8" name="TextBox 49"/>
          <p:cNvSpPr txBox="1">
            <a:spLocks noChangeArrowheads="1"/>
          </p:cNvSpPr>
          <p:nvPr/>
        </p:nvSpPr>
        <p:spPr bwMode="auto">
          <a:xfrm>
            <a:off x="4095750" y="2716213"/>
            <a:ext cx="27797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000" b="1">
                <a:solidFill>
                  <a:srgbClr val="1C212E"/>
                </a:solidFill>
                <a:latin typeface="華康細黑體" pitchFamily="49" charset="-120"/>
                <a:ea typeface="華康細黑體" pitchFamily="49" charset="-120"/>
              </a:rPr>
              <a:t>http://itservice.kaohom.com.tw/</a:t>
            </a:r>
            <a:endParaRPr kumimoji="0" lang="zh-TW" altLang="en-US" sz="1000" b="1">
              <a:solidFill>
                <a:srgbClr val="1C212E"/>
              </a:solidFill>
              <a:latin typeface="華康細黑體" pitchFamily="49" charset="-120"/>
              <a:ea typeface="華康細黑體" pitchFamily="49" charset="-120"/>
            </a:endParaRPr>
          </a:p>
        </p:txBody>
      </p:sp>
      <p:sp>
        <p:nvSpPr>
          <p:cNvPr id="5" name="等腰三角形 4">
            <a:extLst/>
          </p:cNvPr>
          <p:cNvSpPr/>
          <p:nvPr/>
        </p:nvSpPr>
        <p:spPr>
          <a:xfrm rot="5400000">
            <a:off x="-309562" y="-2735263"/>
            <a:ext cx="6559550" cy="5940425"/>
          </a:xfrm>
          <a:prstGeom prst="triangle">
            <a:avLst/>
          </a:prstGeom>
          <a:solidFill>
            <a:srgbClr val="3842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sp>
        <p:nvSpPr>
          <p:cNvPr id="10" name="等腰三角形 9">
            <a:extLst/>
          </p:cNvPr>
          <p:cNvSpPr/>
          <p:nvPr/>
        </p:nvSpPr>
        <p:spPr>
          <a:xfrm rot="16200000" flipH="1">
            <a:off x="6076157" y="2131219"/>
            <a:ext cx="3219450" cy="2916237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pic>
        <p:nvPicPr>
          <p:cNvPr id="9" name="圖片 8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>
            <a:off x="-125069" y="973364"/>
            <a:ext cx="3015229" cy="2751364"/>
          </a:xfrm>
          <a:prstGeom prst="triangle">
            <a:avLst/>
          </a:prstGeom>
        </p:spPr>
      </p:pic>
      <p:pic>
        <p:nvPicPr>
          <p:cNvPr id="10247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50800"/>
            <a:ext cx="18510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5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 txBox="1">
            <a:spLocks/>
          </p:cNvSpPr>
          <p:nvPr/>
        </p:nvSpPr>
        <p:spPr bwMode="auto">
          <a:xfrm>
            <a:off x="611188" y="176213"/>
            <a:ext cx="21304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1800">
                <a:solidFill>
                  <a:srgbClr val="595959"/>
                </a:solidFill>
                <a:latin typeface="華康新特明體" pitchFamily="49" charset="-120"/>
                <a:ea typeface="華康新特明體" pitchFamily="49" charset="-120"/>
              </a:rPr>
              <a:t>標準服務</a:t>
            </a:r>
            <a:endParaRPr kumimoji="0" lang="en-GB" altLang="zh-CN" sz="1800">
              <a:solidFill>
                <a:srgbClr val="595959"/>
              </a:solidFill>
              <a:latin typeface="華康新特明體" pitchFamily="49" charset="-120"/>
              <a:ea typeface="華康新特明體" pitchFamily="49" charset="-120"/>
            </a:endParaRPr>
          </a:p>
        </p:txBody>
      </p:sp>
      <p:sp>
        <p:nvSpPr>
          <p:cNvPr id="2" name="五邊形 1"/>
          <p:cNvSpPr/>
          <p:nvPr/>
        </p:nvSpPr>
        <p:spPr>
          <a:xfrm rot="16200000">
            <a:off x="-21431" y="2558256"/>
            <a:ext cx="1995488" cy="1489075"/>
          </a:xfrm>
          <a:prstGeom prst="homePlate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TW" altLang="en-US">
              <a:solidFill>
                <a:srgbClr val="4094A0"/>
              </a:solidFill>
            </a:endParaRPr>
          </a:p>
        </p:txBody>
      </p:sp>
      <p:sp>
        <p:nvSpPr>
          <p:cNvPr id="115" name="五邊形 114"/>
          <p:cNvSpPr/>
          <p:nvPr/>
        </p:nvSpPr>
        <p:spPr>
          <a:xfrm rot="16200000">
            <a:off x="1750219" y="2558256"/>
            <a:ext cx="1995488" cy="1489075"/>
          </a:xfrm>
          <a:prstGeom prst="homePlate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TW" altLang="en-US">
              <a:solidFill>
                <a:srgbClr val="4094A0"/>
              </a:solidFill>
            </a:endParaRPr>
          </a:p>
        </p:txBody>
      </p:sp>
      <p:sp>
        <p:nvSpPr>
          <p:cNvPr id="120" name="五邊形 119"/>
          <p:cNvSpPr/>
          <p:nvPr/>
        </p:nvSpPr>
        <p:spPr>
          <a:xfrm rot="16200000">
            <a:off x="3550444" y="2558256"/>
            <a:ext cx="1995488" cy="1489075"/>
          </a:xfrm>
          <a:prstGeom prst="homePlate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TW" altLang="en-US">
              <a:solidFill>
                <a:srgbClr val="4094A0"/>
              </a:solidFill>
            </a:endParaRPr>
          </a:p>
        </p:txBody>
      </p:sp>
      <p:sp>
        <p:nvSpPr>
          <p:cNvPr id="121" name="五邊形 120"/>
          <p:cNvSpPr/>
          <p:nvPr/>
        </p:nvSpPr>
        <p:spPr>
          <a:xfrm rot="16200000">
            <a:off x="5350669" y="2558256"/>
            <a:ext cx="1995488" cy="1489075"/>
          </a:xfrm>
          <a:prstGeom prst="homePlate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TW" altLang="en-US">
              <a:solidFill>
                <a:srgbClr val="4094A0"/>
              </a:solidFill>
            </a:endParaRPr>
          </a:p>
        </p:txBody>
      </p:sp>
      <p:sp>
        <p:nvSpPr>
          <p:cNvPr id="122" name="五邊形 121"/>
          <p:cNvSpPr/>
          <p:nvPr/>
        </p:nvSpPr>
        <p:spPr>
          <a:xfrm rot="16200000">
            <a:off x="7150894" y="2558256"/>
            <a:ext cx="1995488" cy="1489075"/>
          </a:xfrm>
          <a:prstGeom prst="homePlate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TW" altLang="en-US">
              <a:solidFill>
                <a:srgbClr val="4094A0"/>
              </a:solidFill>
            </a:endParaRPr>
          </a:p>
        </p:txBody>
      </p:sp>
      <p:sp>
        <p:nvSpPr>
          <p:cNvPr id="3" name="文字方塊 2"/>
          <p:cNvSpPr txBox="1">
            <a:spLocks noChangeArrowheads="1"/>
          </p:cNvSpPr>
          <p:nvPr/>
        </p:nvSpPr>
        <p:spPr bwMode="auto">
          <a:xfrm>
            <a:off x="179388" y="1211263"/>
            <a:ext cx="1570037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0" lang="zh-TW" altLang="zh-TW" sz="1800" b="1">
                <a:solidFill>
                  <a:srgbClr val="4094A0"/>
                </a:solidFill>
                <a:latin typeface="華康細黑體" pitchFamily="49" charset="-120"/>
                <a:ea typeface="華康細黑體" pitchFamily="49" charset="-120"/>
              </a:rPr>
              <a:t>完整</a:t>
            </a:r>
            <a:r>
              <a:rPr kumimoji="0" lang="en-US" altLang="zh-TW" sz="1800" b="1">
                <a:solidFill>
                  <a:srgbClr val="4094A0"/>
                </a:solidFill>
                <a:latin typeface="華康細黑體" pitchFamily="49" charset="-120"/>
                <a:ea typeface="華康細黑體" pitchFamily="49" charset="-120"/>
              </a:rPr>
              <a:t> IT </a:t>
            </a:r>
            <a:r>
              <a:rPr kumimoji="0" lang="zh-TW" altLang="zh-TW" sz="1800" b="1">
                <a:solidFill>
                  <a:srgbClr val="4094A0"/>
                </a:solidFill>
                <a:latin typeface="華康細黑體" pitchFamily="49" charset="-120"/>
                <a:ea typeface="華康細黑體" pitchFamily="49" charset="-120"/>
              </a:rPr>
              <a:t>維運</a:t>
            </a:r>
            <a:endParaRPr kumimoji="0" lang="en-US" altLang="zh-TW" sz="1800" b="1">
              <a:solidFill>
                <a:srgbClr val="4094A0"/>
              </a:solidFill>
              <a:latin typeface="華康細黑體" pitchFamily="49" charset="-120"/>
              <a:ea typeface="華康細黑體" pitchFamily="49" charset="-12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0" lang="zh-TW" altLang="zh-TW" sz="1800" b="1">
                <a:solidFill>
                  <a:srgbClr val="4094A0"/>
                </a:solidFill>
                <a:latin typeface="華康細黑體" pitchFamily="49" charset="-120"/>
                <a:ea typeface="華康細黑體" pitchFamily="49" charset="-120"/>
              </a:rPr>
              <a:t>團隊支援。</a:t>
            </a:r>
            <a:endParaRPr kumimoji="0" lang="en-US" altLang="zh-CN" sz="1800" b="1">
              <a:solidFill>
                <a:srgbClr val="4094A0"/>
              </a:solidFill>
              <a:latin typeface="華康細黑體" pitchFamily="49" charset="-120"/>
              <a:ea typeface="華康細黑體" pitchFamily="49" charset="-12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kumimoji="0" lang="zh-TW" altLang="en-US" sz="1200" b="1">
              <a:solidFill>
                <a:srgbClr val="4094A0"/>
              </a:solidFill>
              <a:latin typeface="華康細黑體" pitchFamily="49" charset="-120"/>
              <a:ea typeface="華康細黑體" pitchFamily="49" charset="-120"/>
            </a:endParaRPr>
          </a:p>
        </p:txBody>
      </p:sp>
      <p:sp>
        <p:nvSpPr>
          <p:cNvPr id="123" name="文字方塊 122"/>
          <p:cNvSpPr txBox="1"/>
          <p:nvPr/>
        </p:nvSpPr>
        <p:spPr>
          <a:xfrm>
            <a:off x="1957388" y="1211263"/>
            <a:ext cx="1568450" cy="8747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b="1" dirty="0">
                <a:solidFill>
                  <a:schemeClr val="accent6">
                    <a:lumMod val="75000"/>
                  </a:schemeClr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線上到線下的</a:t>
            </a:r>
            <a:endParaRPr kumimoji="0" lang="en-US" altLang="zh-TW" b="1" dirty="0">
              <a:solidFill>
                <a:schemeClr val="accent6">
                  <a:lumMod val="75000"/>
                </a:schemeClr>
              </a:solidFill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b="1" dirty="0">
                <a:solidFill>
                  <a:schemeClr val="accent6">
                    <a:lumMod val="75000"/>
                  </a:schemeClr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專業維運。</a:t>
            </a:r>
            <a:endParaRPr kumimoji="0" lang="en-US" altLang="zh-CN" b="1" dirty="0">
              <a:solidFill>
                <a:schemeClr val="accent6">
                  <a:lumMod val="75000"/>
                </a:schemeClr>
              </a:solidFill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</p:txBody>
      </p:sp>
      <p:sp>
        <p:nvSpPr>
          <p:cNvPr id="124" name="文字方塊 123"/>
          <p:cNvSpPr txBox="1">
            <a:spLocks noChangeArrowheads="1"/>
          </p:cNvSpPr>
          <p:nvPr/>
        </p:nvSpPr>
        <p:spPr bwMode="auto">
          <a:xfrm>
            <a:off x="3881438" y="1211263"/>
            <a:ext cx="1338262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0" lang="zh-TW" altLang="zh-TW" sz="1800" b="1">
                <a:solidFill>
                  <a:srgbClr val="4094A0"/>
                </a:solidFill>
                <a:latin typeface="華康細黑體" pitchFamily="49" charset="-120"/>
                <a:ea typeface="華康細黑體" pitchFamily="49" charset="-120"/>
              </a:rPr>
              <a:t>線上即時問</a:t>
            </a:r>
            <a:endParaRPr kumimoji="0" lang="en-US" altLang="zh-TW" sz="1800" b="1">
              <a:solidFill>
                <a:srgbClr val="4094A0"/>
              </a:solidFill>
              <a:latin typeface="華康細黑體" pitchFamily="49" charset="-120"/>
              <a:ea typeface="華康細黑體" pitchFamily="49" charset="-12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0" lang="zh-TW" altLang="zh-TW" sz="1800" b="1">
                <a:solidFill>
                  <a:srgbClr val="4094A0"/>
                </a:solidFill>
                <a:latin typeface="華康細黑體" pitchFamily="49" charset="-120"/>
                <a:ea typeface="華康細黑體" pitchFamily="49" charset="-120"/>
              </a:rPr>
              <a:t>題諮詢。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kumimoji="0" lang="zh-TW" altLang="en-US" sz="1200" b="1">
              <a:solidFill>
                <a:srgbClr val="4094A0"/>
              </a:solidFill>
              <a:latin typeface="華康細黑體" pitchFamily="49" charset="-120"/>
              <a:ea typeface="華康細黑體" pitchFamily="49" charset="-120"/>
            </a:endParaRPr>
          </a:p>
        </p:txBody>
      </p:sp>
      <p:sp>
        <p:nvSpPr>
          <p:cNvPr id="125" name="文字方塊 124"/>
          <p:cNvSpPr txBox="1"/>
          <p:nvPr/>
        </p:nvSpPr>
        <p:spPr>
          <a:xfrm>
            <a:off x="5562600" y="1211263"/>
            <a:ext cx="1570038" cy="8747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b="1" dirty="0">
                <a:solidFill>
                  <a:schemeClr val="accent6">
                    <a:lumMod val="75000"/>
                  </a:schemeClr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企業專屬</a:t>
            </a:r>
            <a:r>
              <a:rPr kumimoji="0" lang="en-US" altLang="zh-TW" b="1" dirty="0">
                <a:solidFill>
                  <a:schemeClr val="accent6">
                    <a:lumMod val="75000"/>
                  </a:schemeClr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 IT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b="1" dirty="0">
                <a:solidFill>
                  <a:schemeClr val="accent6">
                    <a:lumMod val="75000"/>
                  </a:schemeClr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維運團隊。</a:t>
            </a:r>
            <a:endParaRPr kumimoji="0" lang="en-US" altLang="zh-CN" b="1" dirty="0">
              <a:solidFill>
                <a:schemeClr val="accent6">
                  <a:lumMod val="75000"/>
                </a:schemeClr>
              </a:solidFill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</p:txBody>
      </p:sp>
      <p:sp>
        <p:nvSpPr>
          <p:cNvPr id="126" name="文字方塊 125"/>
          <p:cNvSpPr txBox="1"/>
          <p:nvPr/>
        </p:nvSpPr>
        <p:spPr>
          <a:xfrm>
            <a:off x="7248525" y="1203325"/>
            <a:ext cx="1800225" cy="8747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b="1" dirty="0">
                <a:solidFill>
                  <a:schemeClr val="accent6">
                    <a:lumMod val="75000"/>
                  </a:schemeClr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順暢且即時的</a:t>
            </a:r>
            <a:endParaRPr kumimoji="0" lang="en-US" altLang="zh-TW" b="1" dirty="0">
              <a:solidFill>
                <a:schemeClr val="accent6">
                  <a:lumMod val="75000"/>
                </a:schemeClr>
              </a:solidFill>
              <a:latin typeface="華康細黑體" panose="020B0309000000000000" pitchFamily="49" charset="-120"/>
              <a:ea typeface="華康細黑體" panose="020B0309000000000000" pitchFamily="49" charset="-120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b="1" dirty="0">
                <a:solidFill>
                  <a:schemeClr val="accent6">
                    <a:lumMod val="75000"/>
                  </a:schemeClr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rPr>
              <a:t>報修服務流程。</a:t>
            </a:r>
          </a:p>
        </p:txBody>
      </p:sp>
      <p:sp>
        <p:nvSpPr>
          <p:cNvPr id="127" name="Freeform 109"/>
          <p:cNvSpPr>
            <a:spLocks noChangeArrowheads="1"/>
          </p:cNvSpPr>
          <p:nvPr/>
        </p:nvSpPr>
        <p:spPr bwMode="auto">
          <a:xfrm>
            <a:off x="2339975" y="3249613"/>
            <a:ext cx="762000" cy="762000"/>
          </a:xfrm>
          <a:custGeom>
            <a:avLst/>
            <a:gdLst>
              <a:gd name="T0" fmla="*/ 2147483647 w 634"/>
              <a:gd name="T1" fmla="*/ 0 h 634"/>
              <a:gd name="T2" fmla="*/ 2147483647 w 634"/>
              <a:gd name="T3" fmla="*/ 2147483647 h 634"/>
              <a:gd name="T4" fmla="*/ 2147483647 w 634"/>
              <a:gd name="T5" fmla="*/ 0 h 634"/>
              <a:gd name="T6" fmla="*/ 2147483647 w 634"/>
              <a:gd name="T7" fmla="*/ 2147483647 h 634"/>
              <a:gd name="T8" fmla="*/ 2147483647 w 634"/>
              <a:gd name="T9" fmla="*/ 2147483647 h 634"/>
              <a:gd name="T10" fmla="*/ 2147483647 w 634"/>
              <a:gd name="T11" fmla="*/ 2147483647 h 634"/>
              <a:gd name="T12" fmla="*/ 2147483647 w 634"/>
              <a:gd name="T13" fmla="*/ 2147483647 h 634"/>
              <a:gd name="T14" fmla="*/ 2147483647 w 634"/>
              <a:gd name="T15" fmla="*/ 2147483647 h 634"/>
              <a:gd name="T16" fmla="*/ 2147483647 w 634"/>
              <a:gd name="T17" fmla="*/ 2147483647 h 634"/>
              <a:gd name="T18" fmla="*/ 2147483647 w 634"/>
              <a:gd name="T19" fmla="*/ 2147483647 h 634"/>
              <a:gd name="T20" fmla="*/ 2147483647 w 634"/>
              <a:gd name="T21" fmla="*/ 2147483647 h 634"/>
              <a:gd name="T22" fmla="*/ 2147483647 w 634"/>
              <a:gd name="T23" fmla="*/ 2147483647 h 634"/>
              <a:gd name="T24" fmla="*/ 2147483647 w 634"/>
              <a:gd name="T25" fmla="*/ 2147483647 h 634"/>
              <a:gd name="T26" fmla="*/ 2147483647 w 634"/>
              <a:gd name="T27" fmla="*/ 2147483647 h 634"/>
              <a:gd name="T28" fmla="*/ 2147483647 w 634"/>
              <a:gd name="T29" fmla="*/ 2147483647 h 634"/>
              <a:gd name="T30" fmla="*/ 2147483647 w 634"/>
              <a:gd name="T31" fmla="*/ 2147483647 h 634"/>
              <a:gd name="T32" fmla="*/ 2147483647 w 634"/>
              <a:gd name="T33" fmla="*/ 2147483647 h 634"/>
              <a:gd name="T34" fmla="*/ 2147483647 w 634"/>
              <a:gd name="T35" fmla="*/ 2147483647 h 634"/>
              <a:gd name="T36" fmla="*/ 2147483647 w 634"/>
              <a:gd name="T37" fmla="*/ 2147483647 h 634"/>
              <a:gd name="T38" fmla="*/ 2147483647 w 634"/>
              <a:gd name="T39" fmla="*/ 2147483647 h 634"/>
              <a:gd name="T40" fmla="*/ 2147483647 w 634"/>
              <a:gd name="T41" fmla="*/ 2147483647 h 634"/>
              <a:gd name="T42" fmla="*/ 2147483647 w 634"/>
              <a:gd name="T43" fmla="*/ 2147483647 h 634"/>
              <a:gd name="T44" fmla="*/ 2147483647 w 634"/>
              <a:gd name="T45" fmla="*/ 2147483647 h 634"/>
              <a:gd name="T46" fmla="*/ 2147483647 w 634"/>
              <a:gd name="T47" fmla="*/ 2147483647 h 634"/>
              <a:gd name="T48" fmla="*/ 2147483647 w 634"/>
              <a:gd name="T49" fmla="*/ 2147483647 h 634"/>
              <a:gd name="T50" fmla="*/ 2147483647 w 634"/>
              <a:gd name="T51" fmla="*/ 2147483647 h 634"/>
              <a:gd name="T52" fmla="*/ 2147483647 w 634"/>
              <a:gd name="T53" fmla="*/ 2147483647 h 634"/>
              <a:gd name="T54" fmla="*/ 2147483647 w 634"/>
              <a:gd name="T55" fmla="*/ 2147483647 h 634"/>
              <a:gd name="T56" fmla="*/ 2147483647 w 634"/>
              <a:gd name="T57" fmla="*/ 2147483647 h 634"/>
              <a:gd name="T58" fmla="*/ 2147483647 w 634"/>
              <a:gd name="T59" fmla="*/ 2147483647 h 634"/>
              <a:gd name="T60" fmla="*/ 2147483647 w 634"/>
              <a:gd name="T61" fmla="*/ 2147483647 h 634"/>
              <a:gd name="T62" fmla="*/ 2147483647 w 634"/>
              <a:gd name="T63" fmla="*/ 2147483647 h 634"/>
              <a:gd name="T64" fmla="*/ 2147483647 w 634"/>
              <a:gd name="T65" fmla="*/ 2147483647 h 634"/>
              <a:gd name="T66" fmla="*/ 2147483647 w 634"/>
              <a:gd name="T67" fmla="*/ 2147483647 h 634"/>
              <a:gd name="T68" fmla="*/ 2147483647 w 634"/>
              <a:gd name="T69" fmla="*/ 2147483647 h 634"/>
              <a:gd name="T70" fmla="*/ 2147483647 w 634"/>
              <a:gd name="T71" fmla="*/ 2147483647 h 634"/>
              <a:gd name="T72" fmla="*/ 2147483647 w 634"/>
              <a:gd name="T73" fmla="*/ 2147483647 h 634"/>
              <a:gd name="T74" fmla="*/ 2147483647 w 634"/>
              <a:gd name="T75" fmla="*/ 2147483647 h 634"/>
              <a:gd name="T76" fmla="*/ 2147483647 w 634"/>
              <a:gd name="T77" fmla="*/ 2147483647 h 634"/>
              <a:gd name="T78" fmla="*/ 2147483647 w 634"/>
              <a:gd name="T79" fmla="*/ 2147483647 h 63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34" h="634">
                <a:moveTo>
                  <a:pt x="324" y="0"/>
                </a:moveTo>
                <a:lnTo>
                  <a:pt x="324" y="0"/>
                </a:lnTo>
                <a:cubicBezTo>
                  <a:pt x="148" y="0"/>
                  <a:pt x="0" y="147"/>
                  <a:pt x="0" y="324"/>
                </a:cubicBezTo>
                <a:cubicBezTo>
                  <a:pt x="0" y="486"/>
                  <a:pt x="148" y="633"/>
                  <a:pt x="324" y="633"/>
                </a:cubicBezTo>
                <a:cubicBezTo>
                  <a:pt x="486" y="633"/>
                  <a:pt x="633" y="486"/>
                  <a:pt x="633" y="324"/>
                </a:cubicBezTo>
                <a:cubicBezTo>
                  <a:pt x="633" y="147"/>
                  <a:pt x="486" y="0"/>
                  <a:pt x="324" y="0"/>
                </a:cubicBezTo>
                <a:close/>
                <a:moveTo>
                  <a:pt x="545" y="162"/>
                </a:moveTo>
                <a:lnTo>
                  <a:pt x="545" y="162"/>
                </a:lnTo>
                <a:cubicBezTo>
                  <a:pt x="574" y="206"/>
                  <a:pt x="589" y="251"/>
                  <a:pt x="589" y="294"/>
                </a:cubicBezTo>
                <a:cubicBezTo>
                  <a:pt x="442" y="294"/>
                  <a:pt x="442" y="294"/>
                  <a:pt x="442" y="294"/>
                </a:cubicBezTo>
                <a:cubicBezTo>
                  <a:pt x="442" y="265"/>
                  <a:pt x="427" y="221"/>
                  <a:pt x="427" y="192"/>
                </a:cubicBezTo>
                <a:cubicBezTo>
                  <a:pt x="471" y="192"/>
                  <a:pt x="516" y="177"/>
                  <a:pt x="545" y="162"/>
                </a:cubicBezTo>
                <a:close/>
                <a:moveTo>
                  <a:pt x="516" y="133"/>
                </a:moveTo>
                <a:lnTo>
                  <a:pt x="516" y="133"/>
                </a:lnTo>
                <a:cubicBezTo>
                  <a:pt x="486" y="147"/>
                  <a:pt x="457" y="147"/>
                  <a:pt x="412" y="147"/>
                </a:cubicBezTo>
                <a:cubicBezTo>
                  <a:pt x="412" y="118"/>
                  <a:pt x="398" y="89"/>
                  <a:pt x="383" y="59"/>
                </a:cubicBezTo>
                <a:cubicBezTo>
                  <a:pt x="442" y="59"/>
                  <a:pt x="486" y="89"/>
                  <a:pt x="516" y="133"/>
                </a:cubicBezTo>
                <a:close/>
                <a:moveTo>
                  <a:pt x="236" y="294"/>
                </a:moveTo>
                <a:lnTo>
                  <a:pt x="236" y="294"/>
                </a:lnTo>
                <a:cubicBezTo>
                  <a:pt x="236" y="265"/>
                  <a:pt x="251" y="236"/>
                  <a:pt x="251" y="192"/>
                </a:cubicBezTo>
                <a:cubicBezTo>
                  <a:pt x="280" y="206"/>
                  <a:pt x="295" y="206"/>
                  <a:pt x="324" y="206"/>
                </a:cubicBezTo>
                <a:cubicBezTo>
                  <a:pt x="339" y="206"/>
                  <a:pt x="369" y="206"/>
                  <a:pt x="383" y="192"/>
                </a:cubicBezTo>
                <a:cubicBezTo>
                  <a:pt x="398" y="236"/>
                  <a:pt x="398" y="265"/>
                  <a:pt x="398" y="294"/>
                </a:cubicBezTo>
                <a:lnTo>
                  <a:pt x="236" y="294"/>
                </a:lnTo>
                <a:close/>
                <a:moveTo>
                  <a:pt x="398" y="339"/>
                </a:moveTo>
                <a:lnTo>
                  <a:pt x="398" y="339"/>
                </a:lnTo>
                <a:cubicBezTo>
                  <a:pt x="398" y="368"/>
                  <a:pt x="398" y="412"/>
                  <a:pt x="383" y="442"/>
                </a:cubicBezTo>
                <a:cubicBezTo>
                  <a:pt x="369" y="442"/>
                  <a:pt x="339" y="442"/>
                  <a:pt x="324" y="442"/>
                </a:cubicBezTo>
                <a:cubicBezTo>
                  <a:pt x="295" y="442"/>
                  <a:pt x="280" y="442"/>
                  <a:pt x="251" y="442"/>
                </a:cubicBezTo>
                <a:cubicBezTo>
                  <a:pt x="251" y="412"/>
                  <a:pt x="236" y="368"/>
                  <a:pt x="236" y="339"/>
                </a:cubicBezTo>
                <a:lnTo>
                  <a:pt x="398" y="339"/>
                </a:lnTo>
                <a:close/>
                <a:moveTo>
                  <a:pt x="295" y="44"/>
                </a:moveTo>
                <a:lnTo>
                  <a:pt x="295" y="44"/>
                </a:lnTo>
                <a:cubicBezTo>
                  <a:pt x="310" y="44"/>
                  <a:pt x="310" y="44"/>
                  <a:pt x="324" y="44"/>
                </a:cubicBezTo>
                <a:lnTo>
                  <a:pt x="339" y="44"/>
                </a:lnTo>
                <a:cubicBezTo>
                  <a:pt x="354" y="74"/>
                  <a:pt x="369" y="118"/>
                  <a:pt x="383" y="162"/>
                </a:cubicBezTo>
                <a:cubicBezTo>
                  <a:pt x="354" y="162"/>
                  <a:pt x="339" y="162"/>
                  <a:pt x="324" y="162"/>
                </a:cubicBezTo>
                <a:cubicBezTo>
                  <a:pt x="295" y="162"/>
                  <a:pt x="280" y="162"/>
                  <a:pt x="265" y="162"/>
                </a:cubicBezTo>
                <a:cubicBezTo>
                  <a:pt x="265" y="118"/>
                  <a:pt x="280" y="74"/>
                  <a:pt x="295" y="44"/>
                </a:cubicBezTo>
                <a:close/>
                <a:moveTo>
                  <a:pt x="251" y="59"/>
                </a:moveTo>
                <a:lnTo>
                  <a:pt x="251" y="59"/>
                </a:lnTo>
                <a:cubicBezTo>
                  <a:pt x="236" y="89"/>
                  <a:pt x="221" y="118"/>
                  <a:pt x="221" y="147"/>
                </a:cubicBezTo>
                <a:cubicBezTo>
                  <a:pt x="192" y="147"/>
                  <a:pt x="148" y="147"/>
                  <a:pt x="118" y="133"/>
                </a:cubicBezTo>
                <a:cubicBezTo>
                  <a:pt x="148" y="89"/>
                  <a:pt x="207" y="59"/>
                  <a:pt x="251" y="59"/>
                </a:cubicBezTo>
                <a:close/>
                <a:moveTo>
                  <a:pt x="89" y="162"/>
                </a:moveTo>
                <a:lnTo>
                  <a:pt x="89" y="162"/>
                </a:lnTo>
                <a:cubicBezTo>
                  <a:pt x="133" y="177"/>
                  <a:pt x="177" y="192"/>
                  <a:pt x="207" y="192"/>
                </a:cubicBezTo>
                <a:cubicBezTo>
                  <a:pt x="207" y="221"/>
                  <a:pt x="207" y="265"/>
                  <a:pt x="207" y="294"/>
                </a:cubicBezTo>
                <a:cubicBezTo>
                  <a:pt x="44" y="294"/>
                  <a:pt x="44" y="294"/>
                  <a:pt x="44" y="294"/>
                </a:cubicBezTo>
                <a:cubicBezTo>
                  <a:pt x="44" y="251"/>
                  <a:pt x="59" y="206"/>
                  <a:pt x="89" y="162"/>
                </a:cubicBezTo>
                <a:close/>
                <a:moveTo>
                  <a:pt x="89" y="471"/>
                </a:moveTo>
                <a:lnTo>
                  <a:pt x="89" y="471"/>
                </a:lnTo>
                <a:cubicBezTo>
                  <a:pt x="59" y="427"/>
                  <a:pt x="44" y="383"/>
                  <a:pt x="44" y="339"/>
                </a:cubicBezTo>
                <a:cubicBezTo>
                  <a:pt x="207" y="339"/>
                  <a:pt x="207" y="339"/>
                  <a:pt x="207" y="339"/>
                </a:cubicBezTo>
                <a:cubicBezTo>
                  <a:pt x="207" y="368"/>
                  <a:pt x="207" y="412"/>
                  <a:pt x="207" y="442"/>
                </a:cubicBezTo>
                <a:cubicBezTo>
                  <a:pt x="177" y="457"/>
                  <a:pt x="133" y="457"/>
                  <a:pt x="89" y="471"/>
                </a:cubicBezTo>
                <a:close/>
                <a:moveTo>
                  <a:pt x="118" y="501"/>
                </a:moveTo>
                <a:lnTo>
                  <a:pt x="118" y="501"/>
                </a:lnTo>
                <a:cubicBezTo>
                  <a:pt x="148" y="501"/>
                  <a:pt x="192" y="486"/>
                  <a:pt x="221" y="486"/>
                </a:cubicBezTo>
                <a:cubicBezTo>
                  <a:pt x="221" y="515"/>
                  <a:pt x="236" y="560"/>
                  <a:pt x="251" y="589"/>
                </a:cubicBezTo>
                <a:cubicBezTo>
                  <a:pt x="207" y="574"/>
                  <a:pt x="148" y="545"/>
                  <a:pt x="118" y="501"/>
                </a:cubicBezTo>
                <a:close/>
                <a:moveTo>
                  <a:pt x="339" y="589"/>
                </a:moveTo>
                <a:lnTo>
                  <a:pt x="339" y="589"/>
                </a:lnTo>
                <a:lnTo>
                  <a:pt x="324" y="589"/>
                </a:lnTo>
                <a:cubicBezTo>
                  <a:pt x="310" y="589"/>
                  <a:pt x="310" y="589"/>
                  <a:pt x="295" y="589"/>
                </a:cubicBezTo>
                <a:cubicBezTo>
                  <a:pt x="280" y="560"/>
                  <a:pt x="265" y="515"/>
                  <a:pt x="265" y="471"/>
                </a:cubicBezTo>
                <a:cubicBezTo>
                  <a:pt x="280" y="471"/>
                  <a:pt x="295" y="471"/>
                  <a:pt x="324" y="471"/>
                </a:cubicBezTo>
                <a:cubicBezTo>
                  <a:pt x="339" y="471"/>
                  <a:pt x="354" y="471"/>
                  <a:pt x="383" y="471"/>
                </a:cubicBezTo>
                <a:cubicBezTo>
                  <a:pt x="369" y="515"/>
                  <a:pt x="354" y="560"/>
                  <a:pt x="339" y="589"/>
                </a:cubicBezTo>
                <a:close/>
                <a:moveTo>
                  <a:pt x="383" y="589"/>
                </a:moveTo>
                <a:lnTo>
                  <a:pt x="383" y="589"/>
                </a:lnTo>
                <a:cubicBezTo>
                  <a:pt x="398" y="560"/>
                  <a:pt x="412" y="515"/>
                  <a:pt x="412" y="486"/>
                </a:cubicBezTo>
                <a:cubicBezTo>
                  <a:pt x="457" y="486"/>
                  <a:pt x="486" y="501"/>
                  <a:pt x="516" y="501"/>
                </a:cubicBezTo>
                <a:cubicBezTo>
                  <a:pt x="486" y="545"/>
                  <a:pt x="442" y="574"/>
                  <a:pt x="383" y="589"/>
                </a:cubicBezTo>
                <a:close/>
                <a:moveTo>
                  <a:pt x="545" y="471"/>
                </a:moveTo>
                <a:lnTo>
                  <a:pt x="545" y="471"/>
                </a:lnTo>
                <a:cubicBezTo>
                  <a:pt x="516" y="457"/>
                  <a:pt x="471" y="457"/>
                  <a:pt x="427" y="442"/>
                </a:cubicBezTo>
                <a:cubicBezTo>
                  <a:pt x="427" y="412"/>
                  <a:pt x="442" y="368"/>
                  <a:pt x="442" y="339"/>
                </a:cubicBezTo>
                <a:cubicBezTo>
                  <a:pt x="589" y="339"/>
                  <a:pt x="589" y="339"/>
                  <a:pt x="589" y="339"/>
                </a:cubicBezTo>
                <a:cubicBezTo>
                  <a:pt x="589" y="383"/>
                  <a:pt x="574" y="427"/>
                  <a:pt x="545" y="4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" name="Freeform 81"/>
          <p:cNvSpPr>
            <a:spLocks noChangeArrowheads="1"/>
          </p:cNvSpPr>
          <p:nvPr/>
        </p:nvSpPr>
        <p:spPr bwMode="auto">
          <a:xfrm>
            <a:off x="5867400" y="3219450"/>
            <a:ext cx="901700" cy="692150"/>
          </a:xfrm>
          <a:custGeom>
            <a:avLst/>
            <a:gdLst>
              <a:gd name="T0" fmla="*/ 2147483647 w 619"/>
              <a:gd name="T1" fmla="*/ 2147483647 h 472"/>
              <a:gd name="T2" fmla="*/ 2147483647 w 619"/>
              <a:gd name="T3" fmla="*/ 2147483647 h 472"/>
              <a:gd name="T4" fmla="*/ 2147483647 w 619"/>
              <a:gd name="T5" fmla="*/ 2147483647 h 472"/>
              <a:gd name="T6" fmla="*/ 2147483647 w 619"/>
              <a:gd name="T7" fmla="*/ 2147483647 h 472"/>
              <a:gd name="T8" fmla="*/ 2147483647 w 619"/>
              <a:gd name="T9" fmla="*/ 2147483647 h 472"/>
              <a:gd name="T10" fmla="*/ 2147483647 w 619"/>
              <a:gd name="T11" fmla="*/ 2147483647 h 472"/>
              <a:gd name="T12" fmla="*/ 2147483647 w 619"/>
              <a:gd name="T13" fmla="*/ 2147483647 h 472"/>
              <a:gd name="T14" fmla="*/ 2147483647 w 619"/>
              <a:gd name="T15" fmla="*/ 2147483647 h 472"/>
              <a:gd name="T16" fmla="*/ 2147483647 w 619"/>
              <a:gd name="T17" fmla="*/ 2147483647 h 472"/>
              <a:gd name="T18" fmla="*/ 2147483647 w 619"/>
              <a:gd name="T19" fmla="*/ 2147483647 h 472"/>
              <a:gd name="T20" fmla="*/ 2147483647 w 619"/>
              <a:gd name="T21" fmla="*/ 2147483647 h 472"/>
              <a:gd name="T22" fmla="*/ 2147483647 w 619"/>
              <a:gd name="T23" fmla="*/ 2147483647 h 472"/>
              <a:gd name="T24" fmla="*/ 2147483647 w 619"/>
              <a:gd name="T25" fmla="*/ 2147483647 h 472"/>
              <a:gd name="T26" fmla="*/ 2147483647 w 619"/>
              <a:gd name="T27" fmla="*/ 2147483647 h 472"/>
              <a:gd name="T28" fmla="*/ 2147483647 w 619"/>
              <a:gd name="T29" fmla="*/ 2147483647 h 472"/>
              <a:gd name="T30" fmla="*/ 2147483647 w 619"/>
              <a:gd name="T31" fmla="*/ 2147483647 h 472"/>
              <a:gd name="T32" fmla="*/ 2147483647 w 619"/>
              <a:gd name="T33" fmla="*/ 2147483647 h 472"/>
              <a:gd name="T34" fmla="*/ 2147483647 w 619"/>
              <a:gd name="T35" fmla="*/ 0 h 472"/>
              <a:gd name="T36" fmla="*/ 2147483647 w 619"/>
              <a:gd name="T37" fmla="*/ 2147483647 h 472"/>
              <a:gd name="T38" fmla="*/ 0 w 619"/>
              <a:gd name="T39" fmla="*/ 2147483647 h 472"/>
              <a:gd name="T40" fmla="*/ 2147483647 w 619"/>
              <a:gd name="T41" fmla="*/ 2147483647 h 472"/>
              <a:gd name="T42" fmla="*/ 2147483647 w 619"/>
              <a:gd name="T43" fmla="*/ 2147483647 h 472"/>
              <a:gd name="T44" fmla="*/ 2147483647 w 619"/>
              <a:gd name="T45" fmla="*/ 2147483647 h 472"/>
              <a:gd name="T46" fmla="*/ 2147483647 w 619"/>
              <a:gd name="T47" fmla="*/ 2147483647 h 472"/>
              <a:gd name="T48" fmla="*/ 2147483647 w 619"/>
              <a:gd name="T49" fmla="*/ 2147483647 h 472"/>
              <a:gd name="T50" fmla="*/ 2147483647 w 619"/>
              <a:gd name="T51" fmla="*/ 2147483647 h 472"/>
              <a:gd name="T52" fmla="*/ 2147483647 w 619"/>
              <a:gd name="T53" fmla="*/ 2147483647 h 472"/>
              <a:gd name="T54" fmla="*/ 2147483647 w 619"/>
              <a:gd name="T55" fmla="*/ 2147483647 h 472"/>
              <a:gd name="T56" fmla="*/ 2147483647 w 619"/>
              <a:gd name="T57" fmla="*/ 2147483647 h 472"/>
              <a:gd name="T58" fmla="*/ 2147483647 w 619"/>
              <a:gd name="T59" fmla="*/ 2147483647 h 472"/>
              <a:gd name="T60" fmla="*/ 2147483647 w 619"/>
              <a:gd name="T61" fmla="*/ 2147483647 h 472"/>
              <a:gd name="T62" fmla="*/ 2147483647 w 619"/>
              <a:gd name="T63" fmla="*/ 2147483647 h 472"/>
              <a:gd name="T64" fmla="*/ 2147483647 w 619"/>
              <a:gd name="T65" fmla="*/ 2147483647 h 4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19" h="472">
                <a:moveTo>
                  <a:pt x="368" y="221"/>
                </a:moveTo>
                <a:lnTo>
                  <a:pt x="368" y="221"/>
                </a:lnTo>
                <a:cubicBezTo>
                  <a:pt x="294" y="221"/>
                  <a:pt x="294" y="221"/>
                  <a:pt x="294" y="221"/>
                </a:cubicBezTo>
                <a:cubicBezTo>
                  <a:pt x="324" y="133"/>
                  <a:pt x="324" y="133"/>
                  <a:pt x="324" y="133"/>
                </a:cubicBezTo>
                <a:cubicBezTo>
                  <a:pt x="324" y="133"/>
                  <a:pt x="324" y="118"/>
                  <a:pt x="309" y="118"/>
                </a:cubicBezTo>
                <a:cubicBezTo>
                  <a:pt x="294" y="103"/>
                  <a:pt x="294" y="118"/>
                  <a:pt x="280" y="118"/>
                </a:cubicBezTo>
                <a:cubicBezTo>
                  <a:pt x="235" y="236"/>
                  <a:pt x="235" y="236"/>
                  <a:pt x="235" y="236"/>
                </a:cubicBezTo>
                <a:lnTo>
                  <a:pt x="235" y="251"/>
                </a:lnTo>
                <a:lnTo>
                  <a:pt x="250" y="265"/>
                </a:lnTo>
                <a:cubicBezTo>
                  <a:pt x="339" y="265"/>
                  <a:pt x="339" y="265"/>
                  <a:pt x="339" y="265"/>
                </a:cubicBezTo>
                <a:cubicBezTo>
                  <a:pt x="294" y="353"/>
                  <a:pt x="294" y="353"/>
                  <a:pt x="294" y="353"/>
                </a:cubicBezTo>
                <a:cubicBezTo>
                  <a:pt x="280" y="353"/>
                  <a:pt x="294" y="369"/>
                  <a:pt x="294" y="383"/>
                </a:cubicBezTo>
                <a:cubicBezTo>
                  <a:pt x="309" y="383"/>
                  <a:pt x="324" y="383"/>
                  <a:pt x="324" y="369"/>
                </a:cubicBezTo>
                <a:cubicBezTo>
                  <a:pt x="324" y="369"/>
                  <a:pt x="382" y="251"/>
                  <a:pt x="382" y="236"/>
                </a:cubicBezTo>
                <a:cubicBezTo>
                  <a:pt x="382" y="236"/>
                  <a:pt x="382" y="221"/>
                  <a:pt x="368" y="221"/>
                </a:cubicBezTo>
                <a:close/>
                <a:moveTo>
                  <a:pt x="441" y="103"/>
                </a:moveTo>
                <a:lnTo>
                  <a:pt x="441" y="103"/>
                </a:lnTo>
                <a:cubicBezTo>
                  <a:pt x="412" y="44"/>
                  <a:pt x="353" y="0"/>
                  <a:pt x="294" y="0"/>
                </a:cubicBezTo>
                <a:cubicBezTo>
                  <a:pt x="191" y="0"/>
                  <a:pt x="118" y="74"/>
                  <a:pt x="118" y="162"/>
                </a:cubicBezTo>
                <a:cubicBezTo>
                  <a:pt x="44" y="192"/>
                  <a:pt x="0" y="251"/>
                  <a:pt x="0" y="324"/>
                </a:cubicBezTo>
                <a:cubicBezTo>
                  <a:pt x="0" y="398"/>
                  <a:pt x="59" y="471"/>
                  <a:pt x="147" y="471"/>
                </a:cubicBezTo>
                <a:lnTo>
                  <a:pt x="427" y="471"/>
                </a:lnTo>
                <a:cubicBezTo>
                  <a:pt x="530" y="471"/>
                  <a:pt x="618" y="398"/>
                  <a:pt x="618" y="295"/>
                </a:cubicBezTo>
                <a:cubicBezTo>
                  <a:pt x="618" y="192"/>
                  <a:pt x="544" y="103"/>
                  <a:pt x="441" y="103"/>
                </a:cubicBezTo>
                <a:close/>
                <a:moveTo>
                  <a:pt x="427" y="442"/>
                </a:moveTo>
                <a:lnTo>
                  <a:pt x="427" y="442"/>
                </a:lnTo>
                <a:lnTo>
                  <a:pt x="147" y="442"/>
                </a:lnTo>
                <a:cubicBezTo>
                  <a:pt x="147" y="442"/>
                  <a:pt x="29" y="427"/>
                  <a:pt x="29" y="324"/>
                </a:cubicBezTo>
                <a:cubicBezTo>
                  <a:pt x="29" y="265"/>
                  <a:pt x="88" y="206"/>
                  <a:pt x="147" y="206"/>
                </a:cubicBezTo>
                <a:cubicBezTo>
                  <a:pt x="147" y="118"/>
                  <a:pt x="206" y="44"/>
                  <a:pt x="294" y="44"/>
                </a:cubicBezTo>
                <a:cubicBezTo>
                  <a:pt x="353" y="44"/>
                  <a:pt x="397" y="89"/>
                  <a:pt x="412" y="148"/>
                </a:cubicBezTo>
                <a:cubicBezTo>
                  <a:pt x="515" y="133"/>
                  <a:pt x="574" y="221"/>
                  <a:pt x="589" y="280"/>
                </a:cubicBezTo>
                <a:cubicBezTo>
                  <a:pt x="589" y="369"/>
                  <a:pt x="500" y="442"/>
                  <a:pt x="427" y="4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9" name="Freeform 85"/>
          <p:cNvSpPr>
            <a:spLocks noChangeArrowheads="1"/>
          </p:cNvSpPr>
          <p:nvPr/>
        </p:nvSpPr>
        <p:spPr bwMode="auto">
          <a:xfrm>
            <a:off x="7818438" y="3243263"/>
            <a:ext cx="658812" cy="749300"/>
          </a:xfrm>
          <a:custGeom>
            <a:avLst/>
            <a:gdLst>
              <a:gd name="T0" fmla="*/ 2147483647 w 561"/>
              <a:gd name="T1" fmla="*/ 0 h 635"/>
              <a:gd name="T2" fmla="*/ 2147483647 w 561"/>
              <a:gd name="T3" fmla="*/ 0 h 635"/>
              <a:gd name="T4" fmla="*/ 2147483647 w 561"/>
              <a:gd name="T5" fmla="*/ 0 h 635"/>
              <a:gd name="T6" fmla="*/ 0 w 561"/>
              <a:gd name="T7" fmla="*/ 2147483647 h 635"/>
              <a:gd name="T8" fmla="*/ 0 w 561"/>
              <a:gd name="T9" fmla="*/ 2147483647 h 635"/>
              <a:gd name="T10" fmla="*/ 2147483647 w 561"/>
              <a:gd name="T11" fmla="*/ 2147483647 h 635"/>
              <a:gd name="T12" fmla="*/ 2147483647 w 561"/>
              <a:gd name="T13" fmla="*/ 2147483647 h 635"/>
              <a:gd name="T14" fmla="*/ 2147483647 w 561"/>
              <a:gd name="T15" fmla="*/ 2147483647 h 635"/>
              <a:gd name="T16" fmla="*/ 2147483647 w 561"/>
              <a:gd name="T17" fmla="*/ 2147483647 h 635"/>
              <a:gd name="T18" fmla="*/ 2147483647 w 561"/>
              <a:gd name="T19" fmla="*/ 2147483647 h 635"/>
              <a:gd name="T20" fmla="*/ 2147483647 w 561"/>
              <a:gd name="T21" fmla="*/ 2147483647 h 635"/>
              <a:gd name="T22" fmla="*/ 2147483647 w 561"/>
              <a:gd name="T23" fmla="*/ 2147483647 h 635"/>
              <a:gd name="T24" fmla="*/ 2147483647 w 561"/>
              <a:gd name="T25" fmla="*/ 2147483647 h 635"/>
              <a:gd name="T26" fmla="*/ 2147483647 w 561"/>
              <a:gd name="T27" fmla="*/ 2147483647 h 635"/>
              <a:gd name="T28" fmla="*/ 2147483647 w 561"/>
              <a:gd name="T29" fmla="*/ 0 h 635"/>
              <a:gd name="T30" fmla="*/ 2147483647 w 561"/>
              <a:gd name="T31" fmla="*/ 2147483647 h 635"/>
              <a:gd name="T32" fmla="*/ 2147483647 w 561"/>
              <a:gd name="T33" fmla="*/ 2147483647 h 635"/>
              <a:gd name="T34" fmla="*/ 2147483647 w 561"/>
              <a:gd name="T35" fmla="*/ 2147483647 h 635"/>
              <a:gd name="T36" fmla="*/ 2147483647 w 561"/>
              <a:gd name="T37" fmla="*/ 2147483647 h 635"/>
              <a:gd name="T38" fmla="*/ 2147483647 w 561"/>
              <a:gd name="T39" fmla="*/ 2147483647 h 635"/>
              <a:gd name="T40" fmla="*/ 2147483647 w 561"/>
              <a:gd name="T41" fmla="*/ 2147483647 h 635"/>
              <a:gd name="T42" fmla="*/ 2147483647 w 561"/>
              <a:gd name="T43" fmla="*/ 2147483647 h 635"/>
              <a:gd name="T44" fmla="*/ 2147483647 w 561"/>
              <a:gd name="T45" fmla="*/ 2147483647 h 635"/>
              <a:gd name="T46" fmla="*/ 2147483647 w 561"/>
              <a:gd name="T47" fmla="*/ 2147483647 h 635"/>
              <a:gd name="T48" fmla="*/ 2147483647 w 561"/>
              <a:gd name="T49" fmla="*/ 2147483647 h 635"/>
              <a:gd name="T50" fmla="*/ 2147483647 w 561"/>
              <a:gd name="T51" fmla="*/ 2147483647 h 635"/>
              <a:gd name="T52" fmla="*/ 2147483647 w 561"/>
              <a:gd name="T53" fmla="*/ 2147483647 h 635"/>
              <a:gd name="T54" fmla="*/ 2147483647 w 561"/>
              <a:gd name="T55" fmla="*/ 2147483647 h 635"/>
              <a:gd name="T56" fmla="*/ 2147483647 w 561"/>
              <a:gd name="T57" fmla="*/ 2147483647 h 635"/>
              <a:gd name="T58" fmla="*/ 2147483647 w 561"/>
              <a:gd name="T59" fmla="*/ 2147483647 h 635"/>
              <a:gd name="T60" fmla="*/ 2147483647 w 561"/>
              <a:gd name="T61" fmla="*/ 2147483647 h 635"/>
              <a:gd name="T62" fmla="*/ 2147483647 w 561"/>
              <a:gd name="T63" fmla="*/ 2147483647 h 635"/>
              <a:gd name="T64" fmla="*/ 2147483647 w 561"/>
              <a:gd name="T65" fmla="*/ 2147483647 h 635"/>
              <a:gd name="T66" fmla="*/ 2147483647 w 561"/>
              <a:gd name="T67" fmla="*/ 2147483647 h 635"/>
              <a:gd name="T68" fmla="*/ 2147483647 w 561"/>
              <a:gd name="T69" fmla="*/ 2147483647 h 635"/>
              <a:gd name="T70" fmla="*/ 2147483647 w 561"/>
              <a:gd name="T71" fmla="*/ 2147483647 h 635"/>
              <a:gd name="T72" fmla="*/ 2147483647 w 561"/>
              <a:gd name="T73" fmla="*/ 2147483647 h 635"/>
              <a:gd name="T74" fmla="*/ 2147483647 w 561"/>
              <a:gd name="T75" fmla="*/ 2147483647 h 635"/>
              <a:gd name="T76" fmla="*/ 2147483647 w 561"/>
              <a:gd name="T77" fmla="*/ 2147483647 h 635"/>
              <a:gd name="T78" fmla="*/ 2147483647 w 561"/>
              <a:gd name="T79" fmla="*/ 2147483647 h 635"/>
              <a:gd name="T80" fmla="*/ 2147483647 w 561"/>
              <a:gd name="T81" fmla="*/ 2147483647 h 635"/>
              <a:gd name="T82" fmla="*/ 2147483647 w 561"/>
              <a:gd name="T83" fmla="*/ 2147483647 h 635"/>
              <a:gd name="T84" fmla="*/ 2147483647 w 561"/>
              <a:gd name="T85" fmla="*/ 2147483647 h 635"/>
              <a:gd name="T86" fmla="*/ 2147483647 w 561"/>
              <a:gd name="T87" fmla="*/ 2147483647 h 635"/>
              <a:gd name="T88" fmla="*/ 2147483647 w 561"/>
              <a:gd name="T89" fmla="*/ 2147483647 h 635"/>
              <a:gd name="T90" fmla="*/ 2147483647 w 561"/>
              <a:gd name="T91" fmla="*/ 2147483647 h 635"/>
              <a:gd name="T92" fmla="*/ 2147483647 w 561"/>
              <a:gd name="T93" fmla="*/ 2147483647 h 635"/>
              <a:gd name="T94" fmla="*/ 2147483647 w 561"/>
              <a:gd name="T95" fmla="*/ 2147483647 h 635"/>
              <a:gd name="T96" fmla="*/ 2147483647 w 561"/>
              <a:gd name="T97" fmla="*/ 2147483647 h 635"/>
              <a:gd name="T98" fmla="*/ 2147483647 w 561"/>
              <a:gd name="T99" fmla="*/ 2147483647 h 635"/>
              <a:gd name="T100" fmla="*/ 2147483647 w 561"/>
              <a:gd name="T101" fmla="*/ 2147483647 h 635"/>
              <a:gd name="T102" fmla="*/ 2147483647 w 561"/>
              <a:gd name="T103" fmla="*/ 2147483647 h 63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61" h="635">
                <a:moveTo>
                  <a:pt x="471" y="0"/>
                </a:moveTo>
                <a:lnTo>
                  <a:pt x="471" y="0"/>
                </a:lnTo>
                <a:cubicBezTo>
                  <a:pt x="89" y="0"/>
                  <a:pt x="89" y="0"/>
                  <a:pt x="89" y="0"/>
                </a:cubicBezTo>
                <a:cubicBezTo>
                  <a:pt x="44" y="0"/>
                  <a:pt x="0" y="30"/>
                  <a:pt x="0" y="74"/>
                </a:cubicBezTo>
                <a:cubicBezTo>
                  <a:pt x="0" y="634"/>
                  <a:pt x="0" y="634"/>
                  <a:pt x="0" y="634"/>
                </a:cubicBezTo>
                <a:cubicBezTo>
                  <a:pt x="44" y="634"/>
                  <a:pt x="44" y="634"/>
                  <a:pt x="44" y="634"/>
                </a:cubicBezTo>
                <a:cubicBezTo>
                  <a:pt x="118" y="575"/>
                  <a:pt x="118" y="575"/>
                  <a:pt x="118" y="575"/>
                </a:cubicBezTo>
                <a:cubicBezTo>
                  <a:pt x="207" y="634"/>
                  <a:pt x="207" y="634"/>
                  <a:pt x="207" y="634"/>
                </a:cubicBezTo>
                <a:cubicBezTo>
                  <a:pt x="280" y="575"/>
                  <a:pt x="280" y="575"/>
                  <a:pt x="280" y="575"/>
                </a:cubicBezTo>
                <a:cubicBezTo>
                  <a:pt x="354" y="634"/>
                  <a:pt x="354" y="634"/>
                  <a:pt x="354" y="634"/>
                </a:cubicBezTo>
                <a:cubicBezTo>
                  <a:pt x="442" y="575"/>
                  <a:pt x="442" y="575"/>
                  <a:pt x="442" y="575"/>
                </a:cubicBezTo>
                <a:cubicBezTo>
                  <a:pt x="516" y="634"/>
                  <a:pt x="516" y="634"/>
                  <a:pt x="516" y="634"/>
                </a:cubicBezTo>
                <a:cubicBezTo>
                  <a:pt x="560" y="634"/>
                  <a:pt x="560" y="634"/>
                  <a:pt x="560" y="634"/>
                </a:cubicBezTo>
                <a:cubicBezTo>
                  <a:pt x="560" y="74"/>
                  <a:pt x="560" y="74"/>
                  <a:pt x="560" y="74"/>
                </a:cubicBezTo>
                <a:cubicBezTo>
                  <a:pt x="560" y="30"/>
                  <a:pt x="516" y="0"/>
                  <a:pt x="471" y="0"/>
                </a:cubicBezTo>
                <a:close/>
                <a:moveTo>
                  <a:pt x="516" y="589"/>
                </a:moveTo>
                <a:lnTo>
                  <a:pt x="516" y="589"/>
                </a:lnTo>
                <a:cubicBezTo>
                  <a:pt x="442" y="530"/>
                  <a:pt x="442" y="530"/>
                  <a:pt x="442" y="530"/>
                </a:cubicBezTo>
                <a:cubicBezTo>
                  <a:pt x="354" y="589"/>
                  <a:pt x="354" y="589"/>
                  <a:pt x="354" y="589"/>
                </a:cubicBezTo>
                <a:cubicBezTo>
                  <a:pt x="280" y="530"/>
                  <a:pt x="280" y="530"/>
                  <a:pt x="280" y="530"/>
                </a:cubicBezTo>
                <a:cubicBezTo>
                  <a:pt x="207" y="589"/>
                  <a:pt x="207" y="589"/>
                  <a:pt x="207" y="589"/>
                </a:cubicBezTo>
                <a:cubicBezTo>
                  <a:pt x="118" y="530"/>
                  <a:pt x="118" y="530"/>
                  <a:pt x="118" y="530"/>
                </a:cubicBezTo>
                <a:cubicBezTo>
                  <a:pt x="44" y="589"/>
                  <a:pt x="44" y="589"/>
                  <a:pt x="44" y="589"/>
                </a:cubicBezTo>
                <a:cubicBezTo>
                  <a:pt x="44" y="74"/>
                  <a:pt x="44" y="74"/>
                  <a:pt x="44" y="74"/>
                </a:cubicBezTo>
                <a:cubicBezTo>
                  <a:pt x="44" y="59"/>
                  <a:pt x="59" y="45"/>
                  <a:pt x="89" y="45"/>
                </a:cubicBezTo>
                <a:cubicBezTo>
                  <a:pt x="471" y="45"/>
                  <a:pt x="471" y="45"/>
                  <a:pt x="471" y="45"/>
                </a:cubicBezTo>
                <a:cubicBezTo>
                  <a:pt x="501" y="45"/>
                  <a:pt x="516" y="59"/>
                  <a:pt x="516" y="74"/>
                </a:cubicBezTo>
                <a:lnTo>
                  <a:pt x="516" y="589"/>
                </a:lnTo>
                <a:close/>
                <a:moveTo>
                  <a:pt x="412" y="354"/>
                </a:moveTo>
                <a:lnTo>
                  <a:pt x="412" y="354"/>
                </a:lnTo>
                <a:cubicBezTo>
                  <a:pt x="148" y="354"/>
                  <a:pt x="148" y="354"/>
                  <a:pt x="148" y="354"/>
                </a:cubicBezTo>
                <a:cubicBezTo>
                  <a:pt x="133" y="354"/>
                  <a:pt x="118" y="368"/>
                  <a:pt x="118" y="368"/>
                </a:cubicBezTo>
                <a:cubicBezTo>
                  <a:pt x="118" y="383"/>
                  <a:pt x="133" y="398"/>
                  <a:pt x="148" y="398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27" y="398"/>
                  <a:pt x="442" y="383"/>
                  <a:pt x="442" y="368"/>
                </a:cubicBezTo>
                <a:cubicBezTo>
                  <a:pt x="442" y="368"/>
                  <a:pt x="427" y="354"/>
                  <a:pt x="412" y="354"/>
                </a:cubicBezTo>
                <a:close/>
                <a:moveTo>
                  <a:pt x="412" y="236"/>
                </a:moveTo>
                <a:lnTo>
                  <a:pt x="412" y="236"/>
                </a:lnTo>
                <a:cubicBezTo>
                  <a:pt x="148" y="236"/>
                  <a:pt x="148" y="236"/>
                  <a:pt x="148" y="236"/>
                </a:cubicBezTo>
                <a:cubicBezTo>
                  <a:pt x="133" y="236"/>
                  <a:pt x="118" y="251"/>
                  <a:pt x="118" y="251"/>
                </a:cubicBezTo>
                <a:cubicBezTo>
                  <a:pt x="118" y="266"/>
                  <a:pt x="133" y="280"/>
                  <a:pt x="148" y="280"/>
                </a:cubicBezTo>
                <a:cubicBezTo>
                  <a:pt x="412" y="280"/>
                  <a:pt x="412" y="280"/>
                  <a:pt x="412" y="280"/>
                </a:cubicBezTo>
                <a:cubicBezTo>
                  <a:pt x="427" y="280"/>
                  <a:pt x="442" y="266"/>
                  <a:pt x="442" y="251"/>
                </a:cubicBezTo>
                <a:cubicBezTo>
                  <a:pt x="442" y="251"/>
                  <a:pt x="427" y="236"/>
                  <a:pt x="412" y="236"/>
                </a:cubicBezTo>
                <a:close/>
                <a:moveTo>
                  <a:pt x="412" y="118"/>
                </a:moveTo>
                <a:lnTo>
                  <a:pt x="412" y="118"/>
                </a:lnTo>
                <a:cubicBezTo>
                  <a:pt x="148" y="118"/>
                  <a:pt x="148" y="118"/>
                  <a:pt x="148" y="118"/>
                </a:cubicBezTo>
                <a:cubicBezTo>
                  <a:pt x="133" y="118"/>
                  <a:pt x="118" y="133"/>
                  <a:pt x="118" y="133"/>
                </a:cubicBezTo>
                <a:cubicBezTo>
                  <a:pt x="118" y="148"/>
                  <a:pt x="133" y="163"/>
                  <a:pt x="148" y="163"/>
                </a:cubicBezTo>
                <a:cubicBezTo>
                  <a:pt x="412" y="163"/>
                  <a:pt x="412" y="163"/>
                  <a:pt x="412" y="163"/>
                </a:cubicBezTo>
                <a:cubicBezTo>
                  <a:pt x="427" y="163"/>
                  <a:pt x="442" y="148"/>
                  <a:pt x="442" y="133"/>
                </a:cubicBezTo>
                <a:cubicBezTo>
                  <a:pt x="442" y="133"/>
                  <a:pt x="427" y="118"/>
                  <a:pt x="412" y="11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30" name="Freeform 159"/>
          <p:cNvSpPr>
            <a:spLocks noChangeArrowheads="1"/>
          </p:cNvSpPr>
          <p:nvPr/>
        </p:nvSpPr>
        <p:spPr bwMode="auto">
          <a:xfrm>
            <a:off x="4140200" y="3195638"/>
            <a:ext cx="841375" cy="815975"/>
          </a:xfrm>
          <a:custGeom>
            <a:avLst/>
            <a:gdLst>
              <a:gd name="T0" fmla="*/ 2147483647 w 634"/>
              <a:gd name="T1" fmla="*/ 2147483647 h 619"/>
              <a:gd name="T2" fmla="*/ 2147483647 w 634"/>
              <a:gd name="T3" fmla="*/ 2147483647 h 619"/>
              <a:gd name="T4" fmla="*/ 2147483647 w 634"/>
              <a:gd name="T5" fmla="*/ 2147483647 h 619"/>
              <a:gd name="T6" fmla="*/ 2147483647 w 634"/>
              <a:gd name="T7" fmla="*/ 2147483647 h 619"/>
              <a:gd name="T8" fmla="*/ 2147483647 w 634"/>
              <a:gd name="T9" fmla="*/ 2147483647 h 619"/>
              <a:gd name="T10" fmla="*/ 2147483647 w 634"/>
              <a:gd name="T11" fmla="*/ 2147483647 h 619"/>
              <a:gd name="T12" fmla="*/ 2147483647 w 634"/>
              <a:gd name="T13" fmla="*/ 2147483647 h 619"/>
              <a:gd name="T14" fmla="*/ 2147483647 w 634"/>
              <a:gd name="T15" fmla="*/ 2147483647 h 619"/>
              <a:gd name="T16" fmla="*/ 2147483647 w 634"/>
              <a:gd name="T17" fmla="*/ 2147483647 h 619"/>
              <a:gd name="T18" fmla="*/ 2147483647 w 634"/>
              <a:gd name="T19" fmla="*/ 2147483647 h 619"/>
              <a:gd name="T20" fmla="*/ 2147483647 w 634"/>
              <a:gd name="T21" fmla="*/ 2147483647 h 619"/>
              <a:gd name="T22" fmla="*/ 2147483647 w 634"/>
              <a:gd name="T23" fmla="*/ 2147483647 h 619"/>
              <a:gd name="T24" fmla="*/ 2147483647 w 634"/>
              <a:gd name="T25" fmla="*/ 2147483647 h 619"/>
              <a:gd name="T26" fmla="*/ 2147483647 w 634"/>
              <a:gd name="T27" fmla="*/ 2147483647 h 619"/>
              <a:gd name="T28" fmla="*/ 2147483647 w 634"/>
              <a:gd name="T29" fmla="*/ 2147483647 h 619"/>
              <a:gd name="T30" fmla="*/ 2147483647 w 634"/>
              <a:gd name="T31" fmla="*/ 2147483647 h 619"/>
              <a:gd name="T32" fmla="*/ 2147483647 w 634"/>
              <a:gd name="T33" fmla="*/ 0 h 619"/>
              <a:gd name="T34" fmla="*/ 2147483647 w 634"/>
              <a:gd name="T35" fmla="*/ 0 h 619"/>
              <a:gd name="T36" fmla="*/ 2147483647 w 634"/>
              <a:gd name="T37" fmla="*/ 2147483647 h 619"/>
              <a:gd name="T38" fmla="*/ 2147483647 w 634"/>
              <a:gd name="T39" fmla="*/ 2147483647 h 619"/>
              <a:gd name="T40" fmla="*/ 0 w 634"/>
              <a:gd name="T41" fmla="*/ 2147483647 h 619"/>
              <a:gd name="T42" fmla="*/ 0 w 634"/>
              <a:gd name="T43" fmla="*/ 2147483647 h 619"/>
              <a:gd name="T44" fmla="*/ 2147483647 w 634"/>
              <a:gd name="T45" fmla="*/ 2147483647 h 619"/>
              <a:gd name="T46" fmla="*/ 2147483647 w 634"/>
              <a:gd name="T47" fmla="*/ 2147483647 h 619"/>
              <a:gd name="T48" fmla="*/ 2147483647 w 634"/>
              <a:gd name="T49" fmla="*/ 2147483647 h 619"/>
              <a:gd name="T50" fmla="*/ 2147483647 w 634"/>
              <a:gd name="T51" fmla="*/ 2147483647 h 619"/>
              <a:gd name="T52" fmla="*/ 2147483647 w 634"/>
              <a:gd name="T53" fmla="*/ 2147483647 h 619"/>
              <a:gd name="T54" fmla="*/ 2147483647 w 634"/>
              <a:gd name="T55" fmla="*/ 0 h 619"/>
              <a:gd name="T56" fmla="*/ 2147483647 w 634"/>
              <a:gd name="T57" fmla="*/ 2147483647 h 619"/>
              <a:gd name="T58" fmla="*/ 2147483647 w 634"/>
              <a:gd name="T59" fmla="*/ 2147483647 h 619"/>
              <a:gd name="T60" fmla="*/ 2147483647 w 634"/>
              <a:gd name="T61" fmla="*/ 2147483647 h 619"/>
              <a:gd name="T62" fmla="*/ 2147483647 w 634"/>
              <a:gd name="T63" fmla="*/ 2147483647 h 619"/>
              <a:gd name="T64" fmla="*/ 2147483647 w 634"/>
              <a:gd name="T65" fmla="*/ 2147483647 h 619"/>
              <a:gd name="T66" fmla="*/ 2147483647 w 634"/>
              <a:gd name="T67" fmla="*/ 2147483647 h 619"/>
              <a:gd name="T68" fmla="*/ 2147483647 w 634"/>
              <a:gd name="T69" fmla="*/ 2147483647 h 619"/>
              <a:gd name="T70" fmla="*/ 2147483647 w 634"/>
              <a:gd name="T71" fmla="*/ 2147483647 h 619"/>
              <a:gd name="T72" fmla="*/ 2147483647 w 634"/>
              <a:gd name="T73" fmla="*/ 2147483647 h 619"/>
              <a:gd name="T74" fmla="*/ 2147483647 w 634"/>
              <a:gd name="T75" fmla="*/ 2147483647 h 619"/>
              <a:gd name="T76" fmla="*/ 2147483647 w 634"/>
              <a:gd name="T77" fmla="*/ 2147483647 h 619"/>
              <a:gd name="T78" fmla="*/ 2147483647 w 634"/>
              <a:gd name="T79" fmla="*/ 2147483647 h 619"/>
              <a:gd name="T80" fmla="*/ 2147483647 w 634"/>
              <a:gd name="T81" fmla="*/ 2147483647 h 619"/>
              <a:gd name="T82" fmla="*/ 2147483647 w 634"/>
              <a:gd name="T83" fmla="*/ 2147483647 h 619"/>
              <a:gd name="T84" fmla="*/ 2147483647 w 634"/>
              <a:gd name="T85" fmla="*/ 2147483647 h 619"/>
              <a:gd name="T86" fmla="*/ 2147483647 w 634"/>
              <a:gd name="T87" fmla="*/ 2147483647 h 619"/>
              <a:gd name="T88" fmla="*/ 2147483647 w 634"/>
              <a:gd name="T89" fmla="*/ 2147483647 h 619"/>
              <a:gd name="T90" fmla="*/ 2147483647 w 634"/>
              <a:gd name="T91" fmla="*/ 2147483647 h 619"/>
              <a:gd name="T92" fmla="*/ 2147483647 w 634"/>
              <a:gd name="T93" fmla="*/ 2147483647 h 619"/>
              <a:gd name="T94" fmla="*/ 2147483647 w 634"/>
              <a:gd name="T95" fmla="*/ 2147483647 h 61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634" h="619">
                <a:moveTo>
                  <a:pt x="177" y="191"/>
                </a:moveTo>
                <a:lnTo>
                  <a:pt x="177" y="191"/>
                </a:lnTo>
                <a:lnTo>
                  <a:pt x="162" y="205"/>
                </a:lnTo>
                <a:cubicBezTo>
                  <a:pt x="162" y="412"/>
                  <a:pt x="162" y="412"/>
                  <a:pt x="162" y="412"/>
                </a:cubicBezTo>
                <a:lnTo>
                  <a:pt x="177" y="426"/>
                </a:lnTo>
                <a:cubicBezTo>
                  <a:pt x="192" y="426"/>
                  <a:pt x="207" y="412"/>
                  <a:pt x="207" y="412"/>
                </a:cubicBezTo>
                <a:cubicBezTo>
                  <a:pt x="207" y="205"/>
                  <a:pt x="207" y="205"/>
                  <a:pt x="207" y="205"/>
                </a:cubicBezTo>
                <a:cubicBezTo>
                  <a:pt x="207" y="205"/>
                  <a:pt x="192" y="191"/>
                  <a:pt x="177" y="191"/>
                </a:cubicBezTo>
                <a:close/>
                <a:moveTo>
                  <a:pt x="339" y="250"/>
                </a:moveTo>
                <a:lnTo>
                  <a:pt x="339" y="250"/>
                </a:lnTo>
                <a:cubicBezTo>
                  <a:pt x="324" y="250"/>
                  <a:pt x="324" y="264"/>
                  <a:pt x="324" y="264"/>
                </a:cubicBezTo>
                <a:cubicBezTo>
                  <a:pt x="324" y="382"/>
                  <a:pt x="324" y="382"/>
                  <a:pt x="324" y="382"/>
                </a:cubicBezTo>
                <a:cubicBezTo>
                  <a:pt x="324" y="397"/>
                  <a:pt x="324" y="412"/>
                  <a:pt x="339" y="412"/>
                </a:cubicBezTo>
                <a:cubicBezTo>
                  <a:pt x="354" y="412"/>
                  <a:pt x="354" y="397"/>
                  <a:pt x="354" y="382"/>
                </a:cubicBezTo>
                <a:cubicBezTo>
                  <a:pt x="354" y="264"/>
                  <a:pt x="354" y="264"/>
                  <a:pt x="354" y="264"/>
                </a:cubicBezTo>
                <a:cubicBezTo>
                  <a:pt x="354" y="264"/>
                  <a:pt x="354" y="250"/>
                  <a:pt x="339" y="250"/>
                </a:cubicBezTo>
                <a:close/>
                <a:moveTo>
                  <a:pt x="471" y="0"/>
                </a:moveTo>
                <a:lnTo>
                  <a:pt x="471" y="0"/>
                </a:lnTo>
                <a:cubicBezTo>
                  <a:pt x="324" y="117"/>
                  <a:pt x="324" y="117"/>
                  <a:pt x="324" y="117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0" y="147"/>
                  <a:pt x="0" y="147"/>
                  <a:pt x="0" y="147"/>
                </a:cubicBezTo>
                <a:cubicBezTo>
                  <a:pt x="0" y="618"/>
                  <a:pt x="0" y="618"/>
                  <a:pt x="0" y="618"/>
                </a:cubicBezTo>
                <a:cubicBezTo>
                  <a:pt x="162" y="530"/>
                  <a:pt x="162" y="530"/>
                  <a:pt x="162" y="530"/>
                </a:cubicBezTo>
                <a:cubicBezTo>
                  <a:pt x="324" y="588"/>
                  <a:pt x="324" y="588"/>
                  <a:pt x="324" y="588"/>
                </a:cubicBezTo>
                <a:cubicBezTo>
                  <a:pt x="471" y="471"/>
                  <a:pt x="471" y="471"/>
                  <a:pt x="471" y="471"/>
                </a:cubicBezTo>
                <a:cubicBezTo>
                  <a:pt x="633" y="588"/>
                  <a:pt x="633" y="588"/>
                  <a:pt x="633" y="588"/>
                </a:cubicBezTo>
                <a:cubicBezTo>
                  <a:pt x="633" y="117"/>
                  <a:pt x="633" y="117"/>
                  <a:pt x="633" y="117"/>
                </a:cubicBezTo>
                <a:lnTo>
                  <a:pt x="471" y="0"/>
                </a:lnTo>
                <a:close/>
                <a:moveTo>
                  <a:pt x="589" y="515"/>
                </a:moveTo>
                <a:lnTo>
                  <a:pt x="589" y="515"/>
                </a:lnTo>
                <a:cubicBezTo>
                  <a:pt x="471" y="426"/>
                  <a:pt x="471" y="426"/>
                  <a:pt x="471" y="426"/>
                </a:cubicBezTo>
                <a:cubicBezTo>
                  <a:pt x="324" y="544"/>
                  <a:pt x="324" y="544"/>
                  <a:pt x="324" y="544"/>
                </a:cubicBezTo>
                <a:cubicBezTo>
                  <a:pt x="162" y="485"/>
                  <a:pt x="162" y="485"/>
                  <a:pt x="162" y="485"/>
                </a:cubicBezTo>
                <a:cubicBezTo>
                  <a:pt x="44" y="559"/>
                  <a:pt x="44" y="559"/>
                  <a:pt x="44" y="559"/>
                </a:cubicBezTo>
                <a:cubicBezTo>
                  <a:pt x="44" y="162"/>
                  <a:pt x="44" y="162"/>
                  <a:pt x="44" y="162"/>
                </a:cubicBezTo>
                <a:cubicBezTo>
                  <a:pt x="162" y="88"/>
                  <a:pt x="162" y="88"/>
                  <a:pt x="162" y="88"/>
                </a:cubicBezTo>
                <a:cubicBezTo>
                  <a:pt x="324" y="147"/>
                  <a:pt x="324" y="147"/>
                  <a:pt x="324" y="147"/>
                </a:cubicBezTo>
                <a:cubicBezTo>
                  <a:pt x="471" y="29"/>
                  <a:pt x="471" y="29"/>
                  <a:pt x="471" y="29"/>
                </a:cubicBezTo>
                <a:cubicBezTo>
                  <a:pt x="589" y="117"/>
                  <a:pt x="589" y="117"/>
                  <a:pt x="589" y="117"/>
                </a:cubicBezTo>
                <a:lnTo>
                  <a:pt x="589" y="515"/>
                </a:lnTo>
                <a:close/>
                <a:moveTo>
                  <a:pt x="471" y="323"/>
                </a:moveTo>
                <a:lnTo>
                  <a:pt x="471" y="323"/>
                </a:lnTo>
                <a:cubicBezTo>
                  <a:pt x="471" y="338"/>
                  <a:pt x="486" y="353"/>
                  <a:pt x="501" y="353"/>
                </a:cubicBezTo>
                <a:cubicBezTo>
                  <a:pt x="501" y="353"/>
                  <a:pt x="516" y="338"/>
                  <a:pt x="516" y="323"/>
                </a:cubicBezTo>
                <a:cubicBezTo>
                  <a:pt x="516" y="176"/>
                  <a:pt x="516" y="176"/>
                  <a:pt x="516" y="176"/>
                </a:cubicBezTo>
                <a:cubicBezTo>
                  <a:pt x="516" y="162"/>
                  <a:pt x="501" y="147"/>
                  <a:pt x="501" y="147"/>
                </a:cubicBezTo>
                <a:cubicBezTo>
                  <a:pt x="486" y="147"/>
                  <a:pt x="471" y="162"/>
                  <a:pt x="471" y="176"/>
                </a:cubicBezTo>
                <a:lnTo>
                  <a:pt x="471" y="3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31" name="Freeform 160"/>
          <p:cNvSpPr>
            <a:spLocks noChangeArrowheads="1"/>
          </p:cNvSpPr>
          <p:nvPr/>
        </p:nvSpPr>
        <p:spPr bwMode="auto">
          <a:xfrm>
            <a:off x="661988" y="3206750"/>
            <a:ext cx="669925" cy="804863"/>
          </a:xfrm>
          <a:custGeom>
            <a:avLst/>
            <a:gdLst>
              <a:gd name="T0" fmla="*/ 2147483647 w 517"/>
              <a:gd name="T1" fmla="*/ 2147483647 h 619"/>
              <a:gd name="T2" fmla="*/ 2147483647 w 517"/>
              <a:gd name="T3" fmla="*/ 2147483647 h 619"/>
              <a:gd name="T4" fmla="*/ 2147483647 w 517"/>
              <a:gd name="T5" fmla="*/ 2147483647 h 619"/>
              <a:gd name="T6" fmla="*/ 2147483647 w 517"/>
              <a:gd name="T7" fmla="*/ 2147483647 h 619"/>
              <a:gd name="T8" fmla="*/ 2147483647 w 517"/>
              <a:gd name="T9" fmla="*/ 2147483647 h 619"/>
              <a:gd name="T10" fmla="*/ 2147483647 w 517"/>
              <a:gd name="T11" fmla="*/ 2147483647 h 619"/>
              <a:gd name="T12" fmla="*/ 2147483647 w 517"/>
              <a:gd name="T13" fmla="*/ 0 h 619"/>
              <a:gd name="T14" fmla="*/ 2147483647 w 517"/>
              <a:gd name="T15" fmla="*/ 0 h 619"/>
              <a:gd name="T16" fmla="*/ 2147483647 w 517"/>
              <a:gd name="T17" fmla="*/ 2147483647 h 619"/>
              <a:gd name="T18" fmla="*/ 2147483647 w 517"/>
              <a:gd name="T19" fmla="*/ 2147483647 h 619"/>
              <a:gd name="T20" fmla="*/ 2147483647 w 517"/>
              <a:gd name="T21" fmla="*/ 2147483647 h 619"/>
              <a:gd name="T22" fmla="*/ 0 w 517"/>
              <a:gd name="T23" fmla="*/ 2147483647 h 619"/>
              <a:gd name="T24" fmla="*/ 0 w 517"/>
              <a:gd name="T25" fmla="*/ 2147483647 h 619"/>
              <a:gd name="T26" fmla="*/ 2147483647 w 517"/>
              <a:gd name="T27" fmla="*/ 2147483647 h 619"/>
              <a:gd name="T28" fmla="*/ 2147483647 w 517"/>
              <a:gd name="T29" fmla="*/ 2147483647 h 619"/>
              <a:gd name="T30" fmla="*/ 2147483647 w 517"/>
              <a:gd name="T31" fmla="*/ 2147483647 h 619"/>
              <a:gd name="T32" fmla="*/ 2147483647 w 517"/>
              <a:gd name="T33" fmla="*/ 2147483647 h 619"/>
              <a:gd name="T34" fmla="*/ 2147483647 w 517"/>
              <a:gd name="T35" fmla="*/ 2147483647 h 619"/>
              <a:gd name="T36" fmla="*/ 2147483647 w 517"/>
              <a:gd name="T37" fmla="*/ 2147483647 h 619"/>
              <a:gd name="T38" fmla="*/ 2147483647 w 517"/>
              <a:gd name="T39" fmla="*/ 2147483647 h 619"/>
              <a:gd name="T40" fmla="*/ 2147483647 w 517"/>
              <a:gd name="T41" fmla="*/ 2147483647 h 619"/>
              <a:gd name="T42" fmla="*/ 2147483647 w 517"/>
              <a:gd name="T43" fmla="*/ 2147483647 h 619"/>
              <a:gd name="T44" fmla="*/ 2147483647 w 517"/>
              <a:gd name="T45" fmla="*/ 2147483647 h 619"/>
              <a:gd name="T46" fmla="*/ 2147483647 w 517"/>
              <a:gd name="T47" fmla="*/ 2147483647 h 619"/>
              <a:gd name="T48" fmla="*/ 2147483647 w 517"/>
              <a:gd name="T49" fmla="*/ 2147483647 h 619"/>
              <a:gd name="T50" fmla="*/ 2147483647 w 517"/>
              <a:gd name="T51" fmla="*/ 2147483647 h 619"/>
              <a:gd name="T52" fmla="*/ 2147483647 w 517"/>
              <a:gd name="T53" fmla="*/ 2147483647 h 619"/>
              <a:gd name="T54" fmla="*/ 2147483647 w 517"/>
              <a:gd name="T55" fmla="*/ 2147483647 h 619"/>
              <a:gd name="T56" fmla="*/ 2147483647 w 517"/>
              <a:gd name="T57" fmla="*/ 2147483647 h 619"/>
              <a:gd name="T58" fmla="*/ 2147483647 w 517"/>
              <a:gd name="T59" fmla="*/ 2147483647 h 619"/>
              <a:gd name="T60" fmla="*/ 2147483647 w 517"/>
              <a:gd name="T61" fmla="*/ 2147483647 h 619"/>
              <a:gd name="T62" fmla="*/ 2147483647 w 517"/>
              <a:gd name="T63" fmla="*/ 2147483647 h 619"/>
              <a:gd name="T64" fmla="*/ 2147483647 w 517"/>
              <a:gd name="T65" fmla="*/ 2147483647 h 619"/>
              <a:gd name="T66" fmla="*/ 2147483647 w 517"/>
              <a:gd name="T67" fmla="*/ 2147483647 h 619"/>
              <a:gd name="T68" fmla="*/ 2147483647 w 517"/>
              <a:gd name="T69" fmla="*/ 2147483647 h 619"/>
              <a:gd name="T70" fmla="*/ 2147483647 w 517"/>
              <a:gd name="T71" fmla="*/ 2147483647 h 619"/>
              <a:gd name="T72" fmla="*/ 2147483647 w 517"/>
              <a:gd name="T73" fmla="*/ 2147483647 h 619"/>
              <a:gd name="T74" fmla="*/ 2147483647 w 517"/>
              <a:gd name="T75" fmla="*/ 2147483647 h 619"/>
              <a:gd name="T76" fmla="*/ 2147483647 w 517"/>
              <a:gd name="T77" fmla="*/ 2147483647 h 619"/>
              <a:gd name="T78" fmla="*/ 2147483647 w 517"/>
              <a:gd name="T79" fmla="*/ 2147483647 h 619"/>
              <a:gd name="T80" fmla="*/ 2147483647 w 517"/>
              <a:gd name="T81" fmla="*/ 2147483647 h 619"/>
              <a:gd name="T82" fmla="*/ 2147483647 w 517"/>
              <a:gd name="T83" fmla="*/ 2147483647 h 619"/>
              <a:gd name="T84" fmla="*/ 2147483647 w 517"/>
              <a:gd name="T85" fmla="*/ 2147483647 h 619"/>
              <a:gd name="T86" fmla="*/ 2147483647 w 517"/>
              <a:gd name="T87" fmla="*/ 2147483647 h 619"/>
              <a:gd name="T88" fmla="*/ 2147483647 w 517"/>
              <a:gd name="T89" fmla="*/ 2147483647 h 619"/>
              <a:gd name="T90" fmla="*/ 2147483647 w 517"/>
              <a:gd name="T91" fmla="*/ 2147483647 h 619"/>
              <a:gd name="T92" fmla="*/ 2147483647 w 517"/>
              <a:gd name="T93" fmla="*/ 2147483647 h 619"/>
              <a:gd name="T94" fmla="*/ 2147483647 w 517"/>
              <a:gd name="T95" fmla="*/ 2147483647 h 619"/>
              <a:gd name="T96" fmla="*/ 2147483647 w 517"/>
              <a:gd name="T97" fmla="*/ 2147483647 h 619"/>
              <a:gd name="T98" fmla="*/ 2147483647 w 517"/>
              <a:gd name="T99" fmla="*/ 2147483647 h 619"/>
              <a:gd name="T100" fmla="*/ 2147483647 w 517"/>
              <a:gd name="T101" fmla="*/ 2147483647 h 619"/>
              <a:gd name="T102" fmla="*/ 2147483647 w 517"/>
              <a:gd name="T103" fmla="*/ 2147483647 h 619"/>
              <a:gd name="T104" fmla="*/ 2147483647 w 517"/>
              <a:gd name="T105" fmla="*/ 2147483647 h 61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17" h="619">
                <a:moveTo>
                  <a:pt x="501" y="235"/>
                </a:moveTo>
                <a:lnTo>
                  <a:pt x="501" y="235"/>
                </a:lnTo>
                <a:cubicBezTo>
                  <a:pt x="442" y="117"/>
                  <a:pt x="442" y="117"/>
                  <a:pt x="442" y="117"/>
                </a:cubicBezTo>
                <a:cubicBezTo>
                  <a:pt x="442" y="117"/>
                  <a:pt x="442" y="117"/>
                  <a:pt x="427" y="117"/>
                </a:cubicBezTo>
                <a:cubicBezTo>
                  <a:pt x="309" y="117"/>
                  <a:pt x="309" y="117"/>
                  <a:pt x="309" y="117"/>
                </a:cubicBezTo>
                <a:cubicBezTo>
                  <a:pt x="309" y="73"/>
                  <a:pt x="309" y="73"/>
                  <a:pt x="309" y="73"/>
                </a:cubicBezTo>
                <a:cubicBezTo>
                  <a:pt x="309" y="29"/>
                  <a:pt x="280" y="0"/>
                  <a:pt x="236" y="0"/>
                </a:cubicBezTo>
                <a:cubicBezTo>
                  <a:pt x="192" y="0"/>
                  <a:pt x="192" y="0"/>
                  <a:pt x="192" y="0"/>
                </a:cubicBezTo>
                <a:cubicBezTo>
                  <a:pt x="148" y="0"/>
                  <a:pt x="118" y="29"/>
                  <a:pt x="118" y="73"/>
                </a:cubicBezTo>
                <a:cubicBezTo>
                  <a:pt x="118" y="117"/>
                  <a:pt x="118" y="117"/>
                  <a:pt x="118" y="117"/>
                </a:cubicBezTo>
                <a:cubicBezTo>
                  <a:pt x="45" y="117"/>
                  <a:pt x="45" y="117"/>
                  <a:pt x="45" y="117"/>
                </a:cubicBezTo>
                <a:cubicBezTo>
                  <a:pt x="15" y="117"/>
                  <a:pt x="0" y="132"/>
                  <a:pt x="0" y="147"/>
                </a:cubicBezTo>
                <a:cubicBezTo>
                  <a:pt x="0" y="353"/>
                  <a:pt x="0" y="353"/>
                  <a:pt x="0" y="353"/>
                </a:cubicBezTo>
                <a:cubicBezTo>
                  <a:pt x="0" y="367"/>
                  <a:pt x="15" y="382"/>
                  <a:pt x="45" y="382"/>
                </a:cubicBezTo>
                <a:cubicBezTo>
                  <a:pt x="118" y="382"/>
                  <a:pt x="118" y="382"/>
                  <a:pt x="118" y="382"/>
                </a:cubicBezTo>
                <a:cubicBezTo>
                  <a:pt x="118" y="544"/>
                  <a:pt x="118" y="544"/>
                  <a:pt x="118" y="544"/>
                </a:cubicBezTo>
                <a:cubicBezTo>
                  <a:pt x="118" y="588"/>
                  <a:pt x="148" y="618"/>
                  <a:pt x="192" y="618"/>
                </a:cubicBezTo>
                <a:cubicBezTo>
                  <a:pt x="236" y="618"/>
                  <a:pt x="236" y="618"/>
                  <a:pt x="236" y="618"/>
                </a:cubicBezTo>
                <a:cubicBezTo>
                  <a:pt x="280" y="618"/>
                  <a:pt x="309" y="588"/>
                  <a:pt x="309" y="544"/>
                </a:cubicBezTo>
                <a:cubicBezTo>
                  <a:pt x="309" y="382"/>
                  <a:pt x="309" y="382"/>
                  <a:pt x="309" y="382"/>
                </a:cubicBezTo>
                <a:cubicBezTo>
                  <a:pt x="427" y="382"/>
                  <a:pt x="427" y="382"/>
                  <a:pt x="427" y="382"/>
                </a:cubicBezTo>
                <a:cubicBezTo>
                  <a:pt x="442" y="382"/>
                  <a:pt x="442" y="382"/>
                  <a:pt x="442" y="382"/>
                </a:cubicBezTo>
                <a:cubicBezTo>
                  <a:pt x="501" y="264"/>
                  <a:pt x="501" y="264"/>
                  <a:pt x="501" y="264"/>
                </a:cubicBezTo>
                <a:cubicBezTo>
                  <a:pt x="516" y="250"/>
                  <a:pt x="516" y="250"/>
                  <a:pt x="516" y="250"/>
                </a:cubicBezTo>
                <a:cubicBezTo>
                  <a:pt x="516" y="250"/>
                  <a:pt x="516" y="235"/>
                  <a:pt x="501" y="235"/>
                </a:cubicBezTo>
                <a:close/>
                <a:moveTo>
                  <a:pt x="162" y="73"/>
                </a:moveTo>
                <a:lnTo>
                  <a:pt x="162" y="73"/>
                </a:lnTo>
                <a:cubicBezTo>
                  <a:pt x="162" y="58"/>
                  <a:pt x="177" y="29"/>
                  <a:pt x="192" y="29"/>
                </a:cubicBezTo>
                <a:cubicBezTo>
                  <a:pt x="236" y="29"/>
                  <a:pt x="236" y="29"/>
                  <a:pt x="236" y="29"/>
                </a:cubicBezTo>
                <a:cubicBezTo>
                  <a:pt x="251" y="29"/>
                  <a:pt x="280" y="58"/>
                  <a:pt x="280" y="73"/>
                </a:cubicBezTo>
                <a:cubicBezTo>
                  <a:pt x="280" y="117"/>
                  <a:pt x="280" y="117"/>
                  <a:pt x="280" y="117"/>
                </a:cubicBezTo>
                <a:cubicBezTo>
                  <a:pt x="162" y="117"/>
                  <a:pt x="162" y="117"/>
                  <a:pt x="162" y="117"/>
                </a:cubicBezTo>
                <a:lnTo>
                  <a:pt x="162" y="73"/>
                </a:lnTo>
                <a:close/>
                <a:moveTo>
                  <a:pt x="280" y="544"/>
                </a:moveTo>
                <a:lnTo>
                  <a:pt x="280" y="544"/>
                </a:lnTo>
                <a:cubicBezTo>
                  <a:pt x="280" y="559"/>
                  <a:pt x="251" y="588"/>
                  <a:pt x="236" y="588"/>
                </a:cubicBezTo>
                <a:cubicBezTo>
                  <a:pt x="192" y="588"/>
                  <a:pt x="192" y="588"/>
                  <a:pt x="192" y="588"/>
                </a:cubicBezTo>
                <a:cubicBezTo>
                  <a:pt x="177" y="588"/>
                  <a:pt x="162" y="559"/>
                  <a:pt x="162" y="544"/>
                </a:cubicBezTo>
                <a:cubicBezTo>
                  <a:pt x="162" y="382"/>
                  <a:pt x="162" y="382"/>
                  <a:pt x="162" y="382"/>
                </a:cubicBezTo>
                <a:cubicBezTo>
                  <a:pt x="280" y="382"/>
                  <a:pt x="280" y="382"/>
                  <a:pt x="280" y="382"/>
                </a:cubicBezTo>
                <a:lnTo>
                  <a:pt x="280" y="544"/>
                </a:lnTo>
                <a:close/>
                <a:moveTo>
                  <a:pt x="427" y="338"/>
                </a:moveTo>
                <a:lnTo>
                  <a:pt x="427" y="338"/>
                </a:lnTo>
                <a:cubicBezTo>
                  <a:pt x="427" y="353"/>
                  <a:pt x="413" y="353"/>
                  <a:pt x="413" y="353"/>
                </a:cubicBezTo>
                <a:cubicBezTo>
                  <a:pt x="59" y="353"/>
                  <a:pt x="59" y="353"/>
                  <a:pt x="59" y="353"/>
                </a:cubicBezTo>
                <a:cubicBezTo>
                  <a:pt x="45" y="353"/>
                  <a:pt x="45" y="338"/>
                  <a:pt x="45" y="323"/>
                </a:cubicBezTo>
                <a:cubicBezTo>
                  <a:pt x="45" y="176"/>
                  <a:pt x="45" y="176"/>
                  <a:pt x="45" y="176"/>
                </a:cubicBezTo>
                <a:cubicBezTo>
                  <a:pt x="45" y="162"/>
                  <a:pt x="45" y="147"/>
                  <a:pt x="59" y="147"/>
                </a:cubicBezTo>
                <a:cubicBezTo>
                  <a:pt x="413" y="147"/>
                  <a:pt x="413" y="147"/>
                  <a:pt x="413" y="147"/>
                </a:cubicBezTo>
                <a:cubicBezTo>
                  <a:pt x="413" y="147"/>
                  <a:pt x="427" y="147"/>
                  <a:pt x="427" y="162"/>
                </a:cubicBezTo>
                <a:cubicBezTo>
                  <a:pt x="472" y="250"/>
                  <a:pt x="472" y="250"/>
                  <a:pt x="472" y="250"/>
                </a:cubicBezTo>
                <a:lnTo>
                  <a:pt x="427" y="3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107" name="群組 106"/>
          <p:cNvGrpSpPr>
            <a:grpSpLocks/>
          </p:cNvGrpSpPr>
          <p:nvPr/>
        </p:nvGrpSpPr>
        <p:grpSpPr bwMode="auto">
          <a:xfrm>
            <a:off x="892175" y="4524375"/>
            <a:ext cx="7327900" cy="144463"/>
            <a:chOff x="892334" y="4524350"/>
            <a:chExt cx="7327765" cy="144016"/>
          </a:xfrm>
        </p:grpSpPr>
        <p:sp>
          <p:nvSpPr>
            <p:cNvPr id="106" name="橢圓 105"/>
            <p:cNvSpPr/>
            <p:nvPr/>
          </p:nvSpPr>
          <p:spPr>
            <a:xfrm>
              <a:off x="892334" y="4524350"/>
              <a:ext cx="144460" cy="14401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>
                <a:defRPr/>
              </a:pPr>
              <a:endParaRPr kumimoji="0"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132" name="橢圓 131"/>
            <p:cNvSpPr/>
            <p:nvPr/>
          </p:nvSpPr>
          <p:spPr>
            <a:xfrm>
              <a:off x="2675064" y="4524350"/>
              <a:ext cx="144459" cy="14401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>
                <a:defRPr/>
              </a:pPr>
              <a:endParaRPr kumimoji="0"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133" name="橢圓 132"/>
            <p:cNvSpPr/>
            <p:nvPr/>
          </p:nvSpPr>
          <p:spPr>
            <a:xfrm>
              <a:off x="4487956" y="4524350"/>
              <a:ext cx="144459" cy="14401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>
                <a:defRPr/>
              </a:pPr>
              <a:endParaRPr kumimoji="0"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134" name="橢圓 133"/>
            <p:cNvSpPr/>
            <p:nvPr/>
          </p:nvSpPr>
          <p:spPr>
            <a:xfrm>
              <a:off x="6275448" y="4524350"/>
              <a:ext cx="144459" cy="14401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>
                <a:defRPr/>
              </a:pPr>
              <a:endParaRPr kumimoji="0"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135" name="橢圓 134"/>
            <p:cNvSpPr/>
            <p:nvPr/>
          </p:nvSpPr>
          <p:spPr>
            <a:xfrm>
              <a:off x="8075640" y="4524350"/>
              <a:ext cx="144459" cy="14401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>
                <a:defRPr/>
              </a:pPr>
              <a:endParaRPr kumimoji="0" lang="zh-TW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1283" name="圖片 1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50800"/>
            <a:ext cx="18510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5" grpId="0" animBg="1"/>
      <p:bldP spid="120" grpId="0" animBg="1"/>
      <p:bldP spid="121" grpId="0" animBg="1"/>
      <p:bldP spid="122" grpId="0" animBg="1"/>
      <p:bldP spid="3" grpId="0"/>
      <p:bldP spid="123" grpId="0"/>
      <p:bldP spid="124" grpId="0"/>
      <p:bldP spid="125" grpId="0"/>
      <p:bldP spid="126" grpId="0"/>
      <p:bldP spid="127" grpId="0" animBg="1"/>
      <p:bldP spid="128" grpId="0" animBg="1"/>
      <p:bldP spid="129" grpId="0" animBg="1"/>
      <p:bldP spid="130" grpId="0" animBg="1"/>
      <p:bldP spid="1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 txBox="1">
            <a:spLocks/>
          </p:cNvSpPr>
          <p:nvPr/>
        </p:nvSpPr>
        <p:spPr bwMode="auto">
          <a:xfrm>
            <a:off x="611188" y="176213"/>
            <a:ext cx="21304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1800">
                <a:solidFill>
                  <a:srgbClr val="595959"/>
                </a:solidFill>
                <a:latin typeface="華康新特明體" pitchFamily="49" charset="-120"/>
                <a:ea typeface="華康新特明體" pitchFamily="49" charset="-120"/>
              </a:rPr>
              <a:t>服務內容</a:t>
            </a:r>
            <a:endParaRPr kumimoji="0" lang="en-GB" altLang="zh-CN" sz="1800">
              <a:solidFill>
                <a:srgbClr val="595959"/>
              </a:solidFill>
              <a:latin typeface="華康新特明體" pitchFamily="49" charset="-120"/>
              <a:ea typeface="華康新特明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1475" y="1708150"/>
            <a:ext cx="3559175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055688" y="1131888"/>
            <a:ext cx="3300412" cy="35544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fontAlgn="auto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kumimoji="0" lang="zh-TW" altLang="en-US" sz="2400" spc="300" dirty="0">
                <a:solidFill>
                  <a:schemeClr val="accent6">
                    <a:lumMod val="50000"/>
                  </a:schemeClr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電腦維護服務</a:t>
            </a:r>
            <a:endParaRPr kumimoji="0" lang="en-US" altLang="zh-TW" sz="2400" spc="300" dirty="0">
              <a:solidFill>
                <a:schemeClr val="accent6">
                  <a:lumMod val="50000"/>
                </a:schemeClr>
              </a:solidFill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  <a:p>
            <a:pPr marL="342900" indent="-342900" fontAlgn="auto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kumimoji="0" lang="zh-TW" altLang="en-US" sz="2400" spc="300" dirty="0">
                <a:solidFill>
                  <a:schemeClr val="accent6">
                    <a:lumMod val="50000"/>
                  </a:schemeClr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企業資訊安全</a:t>
            </a:r>
            <a:endParaRPr kumimoji="0" lang="en-US" altLang="zh-TW" sz="2400" spc="300" dirty="0">
              <a:solidFill>
                <a:schemeClr val="accent6">
                  <a:lumMod val="50000"/>
                </a:schemeClr>
              </a:solidFill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  <a:p>
            <a:pPr marL="342900" indent="-342900" fontAlgn="auto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kumimoji="0" lang="zh-TW" altLang="en-US" sz="2400" spc="300" dirty="0">
                <a:solidFill>
                  <a:schemeClr val="accent6">
                    <a:lumMod val="50000"/>
                  </a:schemeClr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伺服器建置規劃</a:t>
            </a:r>
            <a:endParaRPr kumimoji="0" lang="en-US" altLang="zh-TW" sz="2400" spc="300" dirty="0">
              <a:solidFill>
                <a:schemeClr val="accent6">
                  <a:lumMod val="50000"/>
                </a:schemeClr>
              </a:solidFill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  <a:p>
            <a:pPr marL="342900" indent="-342900" fontAlgn="auto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kumimoji="0" lang="zh-TW" altLang="en-US" sz="2400" spc="300" dirty="0">
                <a:solidFill>
                  <a:schemeClr val="accent6">
                    <a:lumMod val="50000"/>
                  </a:schemeClr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電腦軟硬代採購</a:t>
            </a:r>
            <a:endParaRPr kumimoji="0" lang="en-US" altLang="zh-TW" sz="2400" spc="300" dirty="0">
              <a:solidFill>
                <a:schemeClr val="accent6">
                  <a:lumMod val="50000"/>
                </a:schemeClr>
              </a:solidFill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  <a:p>
            <a:pPr marL="342900" indent="-342900" fontAlgn="auto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kumimoji="0" lang="zh-TW" altLang="en-US" sz="2400" spc="300" dirty="0">
                <a:solidFill>
                  <a:schemeClr val="accent6">
                    <a:lumMod val="50000"/>
                  </a:schemeClr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系統整合建置規劃</a:t>
            </a:r>
            <a:endParaRPr kumimoji="0" lang="en-US" altLang="zh-TW" sz="2400" spc="300" dirty="0">
              <a:solidFill>
                <a:schemeClr val="accent6">
                  <a:lumMod val="50000"/>
                </a:schemeClr>
              </a:solidFill>
              <a:latin typeface="華康粗黑體" panose="020B0709000000000000" pitchFamily="49" charset="-120"/>
              <a:ea typeface="華康粗黑體" panose="020B0709000000000000" pitchFamily="49" charset="-120"/>
            </a:endParaRPr>
          </a:p>
          <a:p>
            <a:pPr marL="342900" indent="-342900" fontAlgn="auto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kumimoji="0" lang="zh-TW" altLang="en-US" sz="2400" spc="300" dirty="0">
                <a:solidFill>
                  <a:schemeClr val="accent6">
                    <a:lumMod val="50000"/>
                  </a:schemeClr>
                </a:solidFill>
                <a:latin typeface="華康粗黑體" panose="020B0709000000000000" pitchFamily="49" charset="-120"/>
                <a:ea typeface="華康粗黑體" panose="020B0709000000000000" pitchFamily="49" charset="-120"/>
              </a:rPr>
              <a:t>郵件代管服務</a:t>
            </a:r>
          </a:p>
        </p:txBody>
      </p:sp>
      <p:pic>
        <p:nvPicPr>
          <p:cNvPr id="12293" name="圖片 1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50800"/>
            <a:ext cx="18510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 txBox="1">
            <a:spLocks/>
          </p:cNvSpPr>
          <p:nvPr/>
        </p:nvSpPr>
        <p:spPr bwMode="auto">
          <a:xfrm>
            <a:off x="611188" y="176213"/>
            <a:ext cx="21304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1800">
                <a:solidFill>
                  <a:srgbClr val="595959"/>
                </a:solidFill>
                <a:latin typeface="華康新特明體" pitchFamily="49" charset="-120"/>
                <a:ea typeface="華康新特明體" pitchFamily="49" charset="-120"/>
              </a:rPr>
              <a:t>主要項目</a:t>
            </a:r>
            <a:endParaRPr kumimoji="0" lang="en-GB" altLang="zh-CN" sz="1800">
              <a:solidFill>
                <a:srgbClr val="595959"/>
              </a:solidFill>
              <a:latin typeface="華康新特明體" pitchFamily="49" charset="-120"/>
              <a:ea typeface="華康新特明體" pitchFamily="49" charset="-120"/>
            </a:endParaRPr>
          </a:p>
        </p:txBody>
      </p:sp>
      <p:grpSp>
        <p:nvGrpSpPr>
          <p:cNvPr id="22" name="群組 21"/>
          <p:cNvGrpSpPr>
            <a:grpSpLocks/>
          </p:cNvGrpSpPr>
          <p:nvPr/>
        </p:nvGrpSpPr>
        <p:grpSpPr bwMode="auto">
          <a:xfrm>
            <a:off x="1100138" y="915988"/>
            <a:ext cx="6669087" cy="4025900"/>
            <a:chOff x="1100468" y="915566"/>
            <a:chExt cx="6669154" cy="4026644"/>
          </a:xfrm>
        </p:grpSpPr>
        <p:sp>
          <p:nvSpPr>
            <p:cNvPr id="7" name="圓角矩形 6"/>
            <p:cNvSpPr/>
            <p:nvPr/>
          </p:nvSpPr>
          <p:spPr>
            <a:xfrm>
              <a:off x="3491267" y="915566"/>
              <a:ext cx="1873269" cy="115273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>
                <a:defRPr/>
              </a:pPr>
              <a:endParaRPr kumimoji="0"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圓角矩形 7"/>
            <p:cNvSpPr/>
            <p:nvPr/>
          </p:nvSpPr>
          <p:spPr>
            <a:xfrm>
              <a:off x="5883653" y="915566"/>
              <a:ext cx="1871682" cy="115273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>
                <a:defRPr/>
              </a:pPr>
              <a:endParaRPr kumimoji="0" lang="zh-TW" altLang="en-US">
                <a:solidFill>
                  <a:srgbClr val="FFFFFF"/>
                </a:solidFill>
              </a:endParaRPr>
            </a:p>
          </p:txBody>
        </p:sp>
        <p:grpSp>
          <p:nvGrpSpPr>
            <p:cNvPr id="13320" name="群組 14"/>
            <p:cNvGrpSpPr>
              <a:grpSpLocks/>
            </p:cNvGrpSpPr>
            <p:nvPr/>
          </p:nvGrpSpPr>
          <p:grpSpPr bwMode="auto">
            <a:xfrm>
              <a:off x="1100468" y="915566"/>
              <a:ext cx="1872208" cy="1152128"/>
              <a:chOff x="1100468" y="1059582"/>
              <a:chExt cx="1872208" cy="1152128"/>
            </a:xfrm>
          </p:grpSpPr>
          <p:sp>
            <p:nvSpPr>
              <p:cNvPr id="5" name="圓角矩形 4"/>
              <p:cNvSpPr/>
              <p:nvPr/>
            </p:nvSpPr>
            <p:spPr>
              <a:xfrm>
                <a:off x="1100468" y="1059582"/>
                <a:ext cx="1871681" cy="1152738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defRPr>
                </a:lvl9pPr>
              </a:lstStyle>
              <a:p>
                <a:pPr algn="ctr">
                  <a:defRPr/>
                </a:pPr>
                <a:endParaRPr kumimoji="0" lang="zh-TW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" name="文字方塊 5"/>
              <p:cNvSpPr txBox="1"/>
              <p:nvPr/>
            </p:nvSpPr>
            <p:spPr>
              <a:xfrm>
                <a:off x="1103643" y="1420011"/>
                <a:ext cx="1868506" cy="46204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2400" spc="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華康新特明體" panose="02020909000000000000" pitchFamily="49" charset="-120"/>
                    <a:ea typeface="華康新特明體" panose="02020909000000000000" pitchFamily="49" charset="-120"/>
                  </a:rPr>
                  <a:t>IT</a:t>
                </a:r>
                <a:r>
                  <a:rPr kumimoji="0" lang="zh-TW" altLang="en-US" sz="2400" spc="2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華康新特明體" panose="02020909000000000000" pitchFamily="49" charset="-120"/>
                    <a:ea typeface="華康新特明體" panose="02020909000000000000" pitchFamily="49" charset="-120"/>
                  </a:rPr>
                  <a:t>整合規劃</a:t>
                </a:r>
              </a:p>
            </p:txBody>
          </p:sp>
        </p:grpSp>
        <p:sp>
          <p:nvSpPr>
            <p:cNvPr id="12" name="文字方塊 11"/>
            <p:cNvSpPr txBox="1"/>
            <p:nvPr/>
          </p:nvSpPr>
          <p:spPr>
            <a:xfrm>
              <a:off x="3494442" y="1275995"/>
              <a:ext cx="1870094" cy="46204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400" spc="2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華康新特明體" panose="02020909000000000000" pitchFamily="49" charset="-120"/>
                  <a:ea typeface="華康新特明體" panose="02020909000000000000" pitchFamily="49" charset="-120"/>
                </a:rPr>
                <a:t>區域</a:t>
              </a:r>
              <a:r>
                <a:rPr kumimoji="0" lang="en-US" altLang="zh-TW" sz="2400" spc="2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華康新特明體" panose="02020909000000000000" pitchFamily="49" charset="-120"/>
                  <a:ea typeface="華康新特明體" panose="02020909000000000000" pitchFamily="49" charset="-120"/>
                </a:rPr>
                <a:t>IT</a:t>
              </a:r>
              <a:r>
                <a:rPr kumimoji="0" lang="zh-TW" altLang="en-US" sz="2400" spc="2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華康新特明體" panose="02020909000000000000" pitchFamily="49" charset="-120"/>
                  <a:ea typeface="華康新特明體" panose="02020909000000000000" pitchFamily="49" charset="-120"/>
                </a:rPr>
                <a:t>規劃</a:t>
              </a: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5885241" y="1260117"/>
              <a:ext cx="1870094" cy="46204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400" spc="2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華康新特明體" panose="02020909000000000000" pitchFamily="49" charset="-120"/>
                  <a:ea typeface="華康新特明體" panose="02020909000000000000" pitchFamily="49" charset="-120"/>
                </a:rPr>
                <a:t>IT</a:t>
              </a:r>
              <a:r>
                <a:rPr kumimoji="0" lang="zh-TW" altLang="en-US" sz="2400" spc="2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華康新特明體" panose="02020909000000000000" pitchFamily="49" charset="-120"/>
                  <a:ea typeface="華康新特明體" panose="02020909000000000000" pitchFamily="49" charset="-120"/>
                </a:rPr>
                <a:t>基礎規劃</a:t>
              </a:r>
            </a:p>
          </p:txBody>
        </p:sp>
        <p:cxnSp>
          <p:nvCxnSpPr>
            <p:cNvPr id="14" name="直線單箭頭接點 13"/>
            <p:cNvCxnSpPr/>
            <p:nvPr/>
          </p:nvCxnSpPr>
          <p:spPr>
            <a:xfrm>
              <a:off x="2037102" y="2107998"/>
              <a:ext cx="0" cy="504918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直線單箭頭接點 16"/>
            <p:cNvCxnSpPr/>
            <p:nvPr/>
          </p:nvCxnSpPr>
          <p:spPr>
            <a:xfrm>
              <a:off x="4427901" y="2107998"/>
              <a:ext cx="0" cy="504918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直線單箭頭接點 17"/>
            <p:cNvCxnSpPr/>
            <p:nvPr/>
          </p:nvCxnSpPr>
          <p:spPr>
            <a:xfrm>
              <a:off x="6818700" y="2107998"/>
              <a:ext cx="0" cy="504918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圓角矩形 15"/>
            <p:cNvSpPr/>
            <p:nvPr/>
          </p:nvSpPr>
          <p:spPr>
            <a:xfrm>
              <a:off x="1100468" y="2716124"/>
              <a:ext cx="1871681" cy="2075245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>
                <a:defRPr/>
              </a:pPr>
              <a:endParaRPr kumimoji="0"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20" name="圓角矩形 19"/>
            <p:cNvSpPr/>
            <p:nvPr/>
          </p:nvSpPr>
          <p:spPr>
            <a:xfrm>
              <a:off x="3491267" y="2703421"/>
              <a:ext cx="1873269" cy="2075245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>
                <a:defRPr/>
              </a:pPr>
              <a:endParaRPr kumimoji="0"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21" name="圓角矩形 20"/>
            <p:cNvSpPr/>
            <p:nvPr/>
          </p:nvSpPr>
          <p:spPr>
            <a:xfrm>
              <a:off x="5885241" y="2716124"/>
              <a:ext cx="1873269" cy="2075245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defRPr>
              </a:lvl9pPr>
            </a:lstStyle>
            <a:p>
              <a:pPr algn="ctr">
                <a:defRPr/>
              </a:pPr>
              <a:endParaRPr kumimoji="0"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1187781" y="2787574"/>
              <a:ext cx="1858982" cy="215463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高宏資訊擁有</a:t>
              </a:r>
              <a:r>
                <a:rPr kumimoji="0" lang="en-US" altLang="zh-TW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KDG</a:t>
              </a:r>
              <a:r>
                <a:rPr kumimoji="0"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</a:t>
              </a:r>
              <a:endParaRPr kumimoji="0" lang="en-US" altLang="zh-TW" sz="1400" b="1" spc="-15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fontAlgn="auto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400" b="1" spc="-7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CRM</a:t>
              </a:r>
              <a:r>
                <a:rPr kumimoji="0" lang="zh-TW" altLang="en-US" sz="1400" b="1" spc="-7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、物聯網、異地</a:t>
              </a:r>
              <a:endParaRPr kumimoji="0" lang="en-US" altLang="zh-TW" sz="1400" b="1" spc="-7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fontAlgn="auto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備援、企業網站製作</a:t>
              </a:r>
              <a:endParaRPr kumimoji="0" lang="en-US" altLang="zh-TW" sz="1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fontAlgn="auto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b="1" spc="9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、主機代管</a:t>
              </a:r>
              <a:r>
                <a:rPr kumimoji="0" lang="en-US" altLang="zh-TW" sz="1400" b="1" spc="9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..</a:t>
              </a:r>
              <a:r>
                <a:rPr kumimoji="0" lang="zh-TW" altLang="en-US" sz="1400" b="1" spc="9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等服務</a:t>
              </a:r>
              <a:endParaRPr kumimoji="0" lang="en-US" altLang="zh-TW" sz="1400" b="1" spc="9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fontAlgn="auto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，採取最有利的產品</a:t>
              </a:r>
              <a:endParaRPr kumimoji="0" lang="en-US" altLang="zh-TW" sz="1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fontAlgn="auto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b="1" spc="-2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為客戶規劃方案，提</a:t>
              </a:r>
              <a:endParaRPr kumimoji="0" lang="en-US" altLang="zh-TW" sz="1400" b="1" spc="-2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fontAlgn="auto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b="1" spc="-2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供客戶完善、便利的</a:t>
              </a:r>
              <a:endParaRPr kumimoji="0" lang="en-US" altLang="zh-TW" sz="1400" b="1" spc="-2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fontAlgn="auto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資訊服務。</a:t>
              </a:r>
              <a:endParaRPr kumimoji="0" lang="zh-CN" altLang="en-US" sz="1400" b="1" kern="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華康細黑體" panose="020B0309000000000000" pitchFamily="49" charset="-120"/>
                <a:ea typeface="華康細黑體" panose="020B0309000000000000" pitchFamily="49" charset="-120"/>
              </a:endParaRPr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3491267" y="2787574"/>
              <a:ext cx="1801830" cy="198791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just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區域</a:t>
              </a:r>
              <a:r>
                <a:rPr kumimoji="0" lang="en-US" altLang="zh-TW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IT</a:t>
              </a:r>
              <a:r>
                <a:rPr kumimoji="0"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規劃不僅能協</a:t>
              </a:r>
              <a:endParaRPr kumimoji="0" lang="en-US" altLang="zh-TW" sz="1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just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助企業設備調整、網</a:t>
              </a:r>
              <a:endParaRPr kumimoji="0" lang="en-US" altLang="zh-TW" sz="1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路資源配給、應用，</a:t>
              </a:r>
              <a:endParaRPr kumimoji="0" lang="en-US" altLang="zh-TW" sz="1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更能夠專注自己核心</a:t>
              </a:r>
              <a:endParaRPr kumimoji="0" lang="en-US" altLang="zh-TW" sz="1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事業上進而提高企業</a:t>
              </a:r>
              <a:endParaRPr kumimoji="0" lang="en-US" altLang="zh-TW" sz="1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的競爭力。</a:t>
              </a:r>
              <a:endParaRPr kumimoji="0" lang="zh-CN" altLang="en-US" sz="1400" b="1" kern="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1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5885241" y="2789162"/>
              <a:ext cx="1884381" cy="17084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just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400" b="1" dirty="0" err="1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Kaohom</a:t>
              </a:r>
              <a:r>
                <a:rPr kumimoji="0" lang="en-US" altLang="zh-TW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IT </a:t>
              </a:r>
              <a:r>
                <a:rPr kumimoji="0"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建置服務</a:t>
              </a:r>
              <a:endParaRPr kumimoji="0" lang="en-US" altLang="zh-TW" sz="1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just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b="1" spc="-12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，包含機房建置、</a:t>
              </a:r>
              <a:r>
                <a:rPr kumimoji="0" lang="en-US" altLang="zh-TW" sz="1400" b="1" spc="-12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WIFI </a:t>
              </a:r>
            </a:p>
            <a:p>
              <a:pPr algn="just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b="1" spc="4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規劃、主機搬遷服務</a:t>
              </a:r>
              <a:endParaRPr kumimoji="0" lang="en-US" altLang="zh-TW" sz="1400" b="1" spc="4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just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b="1" spc="4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、儲存設備規劃、伺</a:t>
              </a:r>
              <a:endParaRPr kumimoji="0" lang="en-US" altLang="zh-TW" sz="1400" b="1" spc="4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just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服器建置。</a:t>
              </a:r>
              <a:endParaRPr kumimoji="0" lang="zh-CN" altLang="en-US" sz="1400" kern="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1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7" name="等腰三角形 26">
            <a:extLst/>
          </p:cNvPr>
          <p:cNvSpPr/>
          <p:nvPr/>
        </p:nvSpPr>
        <p:spPr>
          <a:xfrm rot="16200000" flipH="1">
            <a:off x="7894637" y="41275"/>
            <a:ext cx="1311276" cy="1187450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>
              <a:defRPr/>
            </a:pPr>
            <a:endParaRPr kumimoji="0" lang="zh-CN" altLang="en-US">
              <a:solidFill>
                <a:srgbClr val="FFFFFF"/>
              </a:solidFill>
            </a:endParaRPr>
          </a:p>
        </p:txBody>
      </p:sp>
      <p:pic>
        <p:nvPicPr>
          <p:cNvPr id="13317" name="圖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50800"/>
            <a:ext cx="18510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高宏2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8425D"/>
      </a:accent1>
      <a:accent2>
        <a:srgbClr val="68B7C3"/>
      </a:accent2>
      <a:accent3>
        <a:srgbClr val="38425D"/>
      </a:accent3>
      <a:accent4>
        <a:srgbClr val="68B7C3"/>
      </a:accent4>
      <a:accent5>
        <a:srgbClr val="38425D"/>
      </a:accent5>
      <a:accent6>
        <a:srgbClr val="68B7C3"/>
      </a:accent6>
      <a:hlink>
        <a:srgbClr val="38425D"/>
      </a:hlink>
      <a:folHlink>
        <a:srgbClr val="68B7C3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1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1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1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1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1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1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1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1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2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2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2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2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2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2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2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2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2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2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3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3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3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3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3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3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3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3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3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3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4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4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4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20200804</Template>
  <TotalTime>4</TotalTime>
  <Words>1942</Words>
  <Application>Microsoft Office PowerPoint</Application>
  <PresentationFormat>如螢幕大小 (16:9)</PresentationFormat>
  <Paragraphs>362</Paragraphs>
  <Slides>42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55" baseType="lpstr">
      <vt:lpstr>Wingdings</vt:lpstr>
      <vt:lpstr>Arial</vt:lpstr>
      <vt:lpstr>Open Sans Light</vt:lpstr>
      <vt:lpstr>華康粗黑體</vt:lpstr>
      <vt:lpstr>微软雅黑 Light</vt:lpstr>
      <vt:lpstr>新細明體</vt:lpstr>
      <vt:lpstr>微軟正黑體</vt:lpstr>
      <vt:lpstr>華康新特明體</vt:lpstr>
      <vt:lpstr>微软雅黑</vt:lpstr>
      <vt:lpstr>Calibri</vt:lpstr>
      <vt:lpstr>宋体</vt:lpstr>
      <vt:lpstr>華康細黑體</vt:lpstr>
      <vt:lpstr>高宏2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keywords>第一PPT模板网-WWW.1PPT.COM</cp:keywords>
  <cp:lastModifiedBy>user</cp:lastModifiedBy>
  <cp:revision>3</cp:revision>
  <dcterms:created xsi:type="dcterms:W3CDTF">2020-08-06T03:31:35Z</dcterms:created>
  <dcterms:modified xsi:type="dcterms:W3CDTF">2020-08-10T03:52:44Z</dcterms:modified>
  <cp:contentStatus/>
</cp:coreProperties>
</file>